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78" r:id="rId3"/>
    <p:sldId id="277" r:id="rId4"/>
    <p:sldId id="263" r:id="rId5"/>
    <p:sldId id="269" r:id="rId6"/>
    <p:sldId id="270" r:id="rId7"/>
    <p:sldId id="271" r:id="rId8"/>
    <p:sldId id="272" r:id="rId9"/>
    <p:sldId id="273" r:id="rId10"/>
    <p:sldId id="274" r:id="rId11"/>
    <p:sldId id="276" r:id="rId12"/>
    <p:sldId id="264" r:id="rId13"/>
    <p:sldId id="279" r:id="rId14"/>
    <p:sldId id="266" r:id="rId15"/>
    <p:sldId id="26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9" autoAdjust="0"/>
    <p:restoredTop sz="94660"/>
  </p:normalViewPr>
  <p:slideViewPr>
    <p:cSldViewPr>
      <p:cViewPr varScale="1">
        <p:scale>
          <a:sx n="73" d="100"/>
          <a:sy n="73" d="100"/>
        </p:scale>
        <p:origin x="114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527425"/>
            <a:ext cx="6048375" cy="1109663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ru-RU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387850"/>
            <a:ext cx="6048375" cy="69691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 smtClean="0"/>
              <a:t>Haga clic para editar el estilo de subtítulo del patrón</a:t>
            </a:r>
            <a:endParaRPr 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46925" y="333375"/>
            <a:ext cx="1889125" cy="64087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76375" y="333375"/>
            <a:ext cx="5518150" cy="64087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76375" y="1268413"/>
            <a:ext cx="3703638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32413" y="1268413"/>
            <a:ext cx="3703637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333375"/>
            <a:ext cx="7343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6375" y="1268413"/>
            <a:ext cx="7559675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0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3716338"/>
            <a:ext cx="5472112" cy="792162"/>
          </a:xfrm>
          <a:noFill/>
        </p:spPr>
        <p:txBody>
          <a:bodyPr/>
          <a:lstStyle/>
          <a:p>
            <a:r>
              <a:rPr lang="es-ES" dirty="0"/>
              <a:t>P</a:t>
            </a:r>
            <a:r>
              <a:rPr lang="es-ES" dirty="0" smtClean="0"/>
              <a:t>recesión</a:t>
            </a:r>
            <a:r>
              <a:rPr lang="es-ES" sz="2800" dirty="0" smtClean="0"/>
              <a:t> de Thomas</a:t>
            </a:r>
            <a:endParaRPr lang="uk-UA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481513"/>
            <a:ext cx="3240087" cy="38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000" dirty="0" smtClean="0"/>
              <a:t>Jaime J. Borges </a:t>
            </a:r>
            <a:r>
              <a:rPr lang="es-ES" sz="2000" dirty="0" err="1" smtClean="0"/>
              <a:t>Marquez</a:t>
            </a:r>
            <a:endParaRPr lang="uk-U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924734" y="923707"/>
            <a:ext cx="7363281" cy="1065133"/>
          </a:xfrm>
          <a:effectLst/>
        </p:spPr>
        <p:txBody>
          <a:bodyPr/>
          <a:lstStyle/>
          <a:p>
            <a:r>
              <a:rPr lang="es-ES" b="1" dirty="0" smtClean="0"/>
              <a:t>   </a:t>
            </a:r>
            <a:br>
              <a:rPr lang="es-ES" b="1" dirty="0" smtClean="0"/>
            </a:br>
            <a:r>
              <a:rPr lang="es-ES" b="1" dirty="0"/>
              <a:t> </a:t>
            </a:r>
            <a:r>
              <a:rPr lang="es-ES" b="1" dirty="0" smtClean="0"/>
              <a:t>Transformaciones espaciales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56273"/>
            <a:ext cx="8064896" cy="511256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2400" dirty="0" smtClean="0"/>
              <a:t>            </a:t>
            </a:r>
            <a:endParaRPr lang="en-GB" i="1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GB" i="1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uk-UA" sz="2400" i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251520" y="1843979"/>
                <a:ext cx="9361039" cy="593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ES" sz="32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s-ES" sz="3200">
                              <a:latin typeface="Cambria Math" panose="02040503050406030204" pitchFamily="18" charset="0"/>
                            </a:rPr>
                            <m:t>E</m:t>
                          </m:r>
                        </m:sup>
                      </m:sSup>
                      <m:d>
                        <m:d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??</m:t>
                          </m:r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ES" sz="3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32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e>
                      </m:d>
                      <m:r>
                        <a:rPr lang="en-GB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s-ES" sz="3200"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es-ES" sz="32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s-ES" sz="3200">
                              <a:latin typeface="Cambria Math" panose="02040503050406030204" pitchFamily="18" charset="0"/>
                            </a:rPr>
                            <m:t>Mδθ</m:t>
                          </m:r>
                          <m:r>
                            <a:rPr lang="es-ES" sz="320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ES" sz="320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s-ES" sz="320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sup>
                          </m:sSup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ES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sz="3200" i="1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s-ES" sz="3200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s-ES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ES" sz="3200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843979"/>
                <a:ext cx="9361039" cy="5936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1874739" y="3395969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2400" dirty="0" smtClean="0"/>
              <a:t>          Recordemos que </a:t>
            </a:r>
            <a:endParaRPr lang="en-GB" sz="2400" i="1" dirty="0" smtClean="0"/>
          </a:p>
          <a:p>
            <a:endParaRPr lang="es-E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1190031" y="2778899"/>
                <a:ext cx="6259698" cy="594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ES" sz="32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s-ES" sz="3200">
                              <a:latin typeface="Cambria Math" panose="02040503050406030204" pitchFamily="18" charset="0"/>
                            </a:rPr>
                            <m:t>E</m:t>
                          </m:r>
                        </m:sup>
                      </m:sSup>
                      <m:r>
                        <a:rPr lang="es-ES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sz="3200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s-ES" sz="32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ES" sz="320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ES" sz="3200">
                              <a:latin typeface="Cambria Math" panose="02040503050406030204" pitchFamily="18" charset="0"/>
                            </a:rPr>
                            <m:t>L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s-ES" sz="3200">
                              <a:latin typeface="Cambria Math" panose="02040503050406030204" pitchFamily="18" charset="0"/>
                            </a:rPr>
                            <m:t>E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s-ES" sz="320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s-ES" sz="32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sz="3200" i="1" smtClean="0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s-E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ES" sz="320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s-ES" sz="3200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s-ES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ES" sz="3200" b="1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031" y="2778899"/>
                <a:ext cx="6259698" cy="5944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755576" y="3991321"/>
                <a:ext cx="547739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s-ES" sz="3200" dirty="0" smtClean="0"/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ES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sz="32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s-ES" sz="3200">
                        <a:latin typeface="Cambria Math" panose="02040503050406030204" pitchFamily="18" charset="0"/>
                      </a:rPr>
                      <m:t>=(</m:t>
                    </m:r>
                    <m:r>
                      <m:rPr>
                        <m:sty m:val="p"/>
                      </m:rPr>
                      <a:rPr lang="es-ES" sz="3200">
                        <a:latin typeface="Cambria Math" panose="02040503050406030204" pitchFamily="18" charset="0"/>
                      </a:rPr>
                      <m:t>I</m:t>
                    </m:r>
                    <m:r>
                      <a:rPr lang="es-ES" sz="320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s-ES" sz="3200">
                        <a:latin typeface="Cambria Math" panose="02040503050406030204" pitchFamily="18" charset="0"/>
                      </a:rPr>
                      <m:t>Mδθ</m:t>
                    </m:r>
                    <m:r>
                      <a:rPr lang="es-ES" sz="320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s-ES" sz="320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s-ES" sz="3200">
                            <a:latin typeface="Cambria Math" panose="02040503050406030204" pitchFamily="18" charset="0"/>
                          </a:rPr>
                          <m:t>e</m:t>
                        </m:r>
                      </m:sup>
                    </m:sSup>
                    <m:r>
                      <a:rPr lang="es-ES" sz="320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s-E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ES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sz="32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es-ES" sz="3200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991321"/>
                <a:ext cx="547739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echa curvada hacia la derecha 3"/>
          <p:cNvSpPr/>
          <p:nvPr/>
        </p:nvSpPr>
        <p:spPr>
          <a:xfrm>
            <a:off x="445902" y="2306690"/>
            <a:ext cx="1084473" cy="2479382"/>
          </a:xfrm>
          <a:prstGeom prst="curvedRightArrow">
            <a:avLst/>
          </a:prstGeom>
          <a:solidFill>
            <a:srgbClr val="3366CC"/>
          </a:solidFill>
          <a:ln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Flecha curvada hacia la izquierda 7"/>
          <p:cNvSpPr/>
          <p:nvPr/>
        </p:nvSpPr>
        <p:spPr>
          <a:xfrm>
            <a:off x="6630752" y="3406840"/>
            <a:ext cx="1057076" cy="2758464"/>
          </a:xfrm>
          <a:prstGeom prst="curvedLeftArrow">
            <a:avLst/>
          </a:prstGeom>
          <a:solidFill>
            <a:srgbClr val="3366CC"/>
          </a:solidFill>
          <a:ln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1475656" y="4956332"/>
                <a:ext cx="5683634" cy="1493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s-ES" sz="320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2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3200" i="1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sSub>
                        <m:sSub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s-ES" sz="3200" b="1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956332"/>
                <a:ext cx="5683634" cy="14931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 rot="5400000">
                <a:off x="6471949" y="4220945"/>
                <a:ext cx="35304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𝑠𝑒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𝑖𝑛𝑓𝑖𝑒𝑟𝑒</m:t>
                      </m:r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471949" y="4220945"/>
                <a:ext cx="353042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50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941436" y="857418"/>
            <a:ext cx="6542083" cy="1065133"/>
          </a:xfrm>
          <a:effectLst/>
        </p:spPr>
        <p:txBody>
          <a:bodyPr/>
          <a:lstStyle/>
          <a:p>
            <a:r>
              <a:rPr lang="es-ES" b="1" dirty="0"/>
              <a:t>E</a:t>
            </a:r>
            <a:r>
              <a:rPr lang="es-ES" b="1" dirty="0" smtClean="0"/>
              <a:t>lectrón en un átomo de hidr</a:t>
            </a:r>
            <a:r>
              <a:rPr lang="es-ES" b="1" dirty="0"/>
              <a:t>ó</a:t>
            </a:r>
            <a:r>
              <a:rPr lang="es-ES" b="1" dirty="0" smtClean="0"/>
              <a:t>geno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6864" cy="460848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endParaRPr lang="es-ES" sz="2000" b="1" dirty="0"/>
          </a:p>
          <a:p>
            <a:pPr algn="just">
              <a:lnSpc>
                <a:spcPct val="150000"/>
              </a:lnSpc>
            </a:pPr>
            <a:endParaRPr lang="uk-UA" sz="1800" b="1" dirty="0" smtClean="0"/>
          </a:p>
        </p:txBody>
      </p:sp>
      <p:cxnSp>
        <p:nvCxnSpPr>
          <p:cNvPr id="5" name="Conector recto de flecha 4"/>
          <p:cNvCxnSpPr/>
          <p:nvPr/>
        </p:nvCxnSpPr>
        <p:spPr>
          <a:xfrm flipH="1">
            <a:off x="614130" y="3269766"/>
            <a:ext cx="1173206" cy="1403803"/>
          </a:xfrm>
          <a:prstGeom prst="straightConnector1">
            <a:avLst/>
          </a:prstGeom>
          <a:ln w="28575">
            <a:solidFill>
              <a:srgbClr val="33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1637532" y="3462761"/>
            <a:ext cx="2334729" cy="508907"/>
          </a:xfrm>
          <a:prstGeom prst="straightConnector1">
            <a:avLst/>
          </a:prstGeom>
          <a:ln w="28575">
            <a:solidFill>
              <a:srgbClr val="33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V="1">
            <a:off x="1637532" y="1784338"/>
            <a:ext cx="0" cy="1657463"/>
          </a:xfrm>
          <a:prstGeom prst="straightConnector1">
            <a:avLst/>
          </a:prstGeom>
          <a:ln w="28575">
            <a:solidFill>
              <a:srgbClr val="33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o 14"/>
          <p:cNvSpPr/>
          <p:nvPr/>
        </p:nvSpPr>
        <p:spPr>
          <a:xfrm rot="5400000">
            <a:off x="1759246" y="2917605"/>
            <a:ext cx="919799" cy="424966"/>
          </a:xfrm>
          <a:prstGeom prst="arc">
            <a:avLst>
              <a:gd name="adj1" fmla="val 19444023"/>
              <a:gd name="adj2" fmla="val 21487230"/>
            </a:avLst>
          </a:prstGeom>
          <a:ln w="28575">
            <a:solidFill>
              <a:srgbClr val="33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2" name="Conector recto de flecha 21"/>
          <p:cNvCxnSpPr/>
          <p:nvPr/>
        </p:nvCxnSpPr>
        <p:spPr>
          <a:xfrm>
            <a:off x="1637532" y="3462761"/>
            <a:ext cx="1134002" cy="25445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/>
          <p:nvPr/>
        </p:nvCxnSpPr>
        <p:spPr>
          <a:xfrm flipV="1">
            <a:off x="2771535" y="3293490"/>
            <a:ext cx="648337" cy="4131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 flipV="1">
            <a:off x="1637531" y="3245722"/>
            <a:ext cx="1782341" cy="1960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V="1">
            <a:off x="1637531" y="2348880"/>
            <a:ext cx="891170" cy="1113881"/>
          </a:xfrm>
          <a:prstGeom prst="line">
            <a:avLst/>
          </a:prstGeom>
          <a:ln w="28575">
            <a:solidFill>
              <a:srgbClr val="33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ipse 29"/>
          <p:cNvSpPr/>
          <p:nvPr/>
        </p:nvSpPr>
        <p:spPr>
          <a:xfrm>
            <a:off x="2468614" y="2164739"/>
            <a:ext cx="216024" cy="2356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ángulo 32"/>
              <p:cNvSpPr/>
              <p:nvPr/>
            </p:nvSpPr>
            <p:spPr>
              <a:xfrm rot="10800000" flipH="1" flipV="1">
                <a:off x="5040860" y="1705181"/>
                <a:ext cx="3357234" cy="6951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ES" sz="3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sub>
                      </m:sSub>
                      <m:r>
                        <a:rPr lang="es-ES" sz="32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s-ES" sz="3200" dirty="0"/>
              </a:p>
            </p:txBody>
          </p:sp>
        </mc:Choice>
        <mc:Fallback xmlns="">
          <p:sp>
            <p:nvSpPr>
              <p:cNvPr id="33" name="Rectá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 flipV="1">
                <a:off x="5040860" y="1705181"/>
                <a:ext cx="3357234" cy="6951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ángulo 33"/>
              <p:cNvSpPr/>
              <p:nvPr/>
            </p:nvSpPr>
            <p:spPr>
              <a:xfrm rot="10463784" flipH="1" flipV="1">
                <a:off x="1997574" y="2825928"/>
                <a:ext cx="1348016" cy="5163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</m:ac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sz="2400" i="1">
                          <a:latin typeface="Cambria Math" panose="02040503050406030204" pitchFamily="18" charset="0"/>
                        </a:rPr>
                        <m:t>𝛿</m:t>
                      </m:r>
                      <m:acc>
                        <m:accPr>
                          <m:chr m:val="⃗"/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</m:acc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34" name="Rectá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463784" flipH="1" flipV="1">
                <a:off x="1997574" y="2825928"/>
                <a:ext cx="1348016" cy="5163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ángulo 34"/>
              <p:cNvSpPr/>
              <p:nvPr/>
            </p:nvSpPr>
            <p:spPr>
              <a:xfrm rot="10800000" flipH="1" flipV="1">
                <a:off x="3158086" y="3331807"/>
                <a:ext cx="642592" cy="5163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i="1">
                          <a:latin typeface="Cambria Math" panose="02040503050406030204" pitchFamily="18" charset="0"/>
                        </a:rPr>
                        <m:t>𝛿</m:t>
                      </m:r>
                      <m:acc>
                        <m:accPr>
                          <m:chr m:val="⃗"/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</m:acc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35" name="Rectá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 flipV="1">
                <a:off x="3158086" y="3331807"/>
                <a:ext cx="642592" cy="5163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ángulo 35"/>
              <p:cNvSpPr/>
              <p:nvPr/>
            </p:nvSpPr>
            <p:spPr>
              <a:xfrm rot="10800000" flipH="1" flipV="1">
                <a:off x="1941437" y="3678289"/>
                <a:ext cx="642592" cy="5163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</m:acc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36" name="Rectángulo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 flipV="1">
                <a:off x="1941437" y="3678289"/>
                <a:ext cx="642592" cy="5163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ángulo 36"/>
              <p:cNvSpPr/>
              <p:nvPr/>
            </p:nvSpPr>
            <p:spPr>
              <a:xfrm rot="10800000" flipH="1" flipV="1">
                <a:off x="3993928" y="3496770"/>
                <a:ext cx="55238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37" name="Rectángulo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 flipV="1">
                <a:off x="3993928" y="3496770"/>
                <a:ext cx="552389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ángulo 37"/>
              <p:cNvSpPr/>
              <p:nvPr/>
            </p:nvSpPr>
            <p:spPr>
              <a:xfrm rot="10800000" flipH="1" flipV="1">
                <a:off x="1089186" y="1732356"/>
                <a:ext cx="64259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38" name="Rectángulo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 flipV="1">
                <a:off x="1089186" y="1732356"/>
                <a:ext cx="64259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ángulo 39"/>
              <p:cNvSpPr/>
              <p:nvPr/>
            </p:nvSpPr>
            <p:spPr>
              <a:xfrm rot="10800000" flipH="1" flipV="1">
                <a:off x="5580112" y="2476564"/>
                <a:ext cx="2466638" cy="6951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32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ES" sz="3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acc>
                            <m:accPr>
                              <m:chr m:val="⃗"/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 sz="3200">
                              <a:latin typeface="Cambria Math" panose="02040503050406030204" pitchFamily="18" charset="0"/>
                            </a:rPr>
                            <m:t>δ</m:t>
                          </m:r>
                          <m:acc>
                            <m:accPr>
                              <m:chr m:val="⃗"/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sub>
                      </m:sSub>
                      <m:r>
                        <a:rPr lang="es-ES" sz="32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s-ES" sz="3200" dirty="0"/>
              </a:p>
            </p:txBody>
          </p:sp>
        </mc:Choice>
        <mc:Fallback xmlns="">
          <p:sp>
            <p:nvSpPr>
              <p:cNvPr id="40" name="Rectángulo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 flipV="1">
                <a:off x="5580112" y="2476564"/>
                <a:ext cx="2466638" cy="69519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ángulo 41"/>
              <p:cNvSpPr/>
              <p:nvPr/>
            </p:nvSpPr>
            <p:spPr>
              <a:xfrm rot="10800000" flipH="1" flipV="1">
                <a:off x="5308037" y="3300090"/>
                <a:ext cx="3357234" cy="7798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3200" dirty="0" smtClean="0"/>
                  <a:t>   C</a:t>
                </a:r>
                <a14:m>
                  <m:oMath xmlns:m="http://schemas.openxmlformats.org/officeDocument/2006/math">
                    <m:r>
                      <a:rPr lang="es-ES" sz="3200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s-ES" sz="3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s-E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acc>
                              <m:accPr>
                                <m:chr m:val="⃗"/>
                                <m:ctrlPr>
                                  <a:rPr lang="es-ES" sz="32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sz="32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  <m:r>
                              <a:rPr lang="es-ES" sz="32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GB" sz="3200">
                                <a:latin typeface="Cambria Math" panose="02040503050406030204" pitchFamily="18" charset="0"/>
                              </a:rPr>
                              <m:t>δ</m:t>
                            </m:r>
                            <m:acc>
                              <m:accPr>
                                <m:chr m:val="⃗"/>
                                <m:ctrlPr>
                                  <a:rPr lang="es-ES" sz="32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sz="32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</m:sub>
                        </m:sSub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es-ES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sz="32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sub>
                      <m:sup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s-ES" sz="32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s-ES" sz="3200" dirty="0"/>
              </a:p>
            </p:txBody>
          </p:sp>
        </mc:Choice>
        <mc:Fallback xmlns="">
          <p:sp>
            <p:nvSpPr>
              <p:cNvPr id="42" name="Rectángulo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 flipV="1">
                <a:off x="5308037" y="3300090"/>
                <a:ext cx="3357234" cy="779829"/>
              </a:xfrm>
              <a:prstGeom prst="rect">
                <a:avLst/>
              </a:prstGeom>
              <a:blipFill>
                <a:blip r:embed="rId9"/>
                <a:stretch>
                  <a:fillRect t="-4688" b="-546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ángulo 42"/>
              <p:cNvSpPr/>
              <p:nvPr/>
            </p:nvSpPr>
            <p:spPr>
              <a:xfrm rot="10800000" flipH="1" flipV="1">
                <a:off x="602823" y="4599215"/>
                <a:ext cx="7713594" cy="19904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2400" dirty="0" smtClean="0"/>
                  <a:t>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ES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s-E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acc>
                              <m:accPr>
                                <m:chr m:val="⃗"/>
                                <m:ctrlPr>
                                  <a:rPr lang="es-ES" sz="2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  <m:r>
                              <a:rPr lang="es-ES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GB" sz="2400">
                                <a:latin typeface="Cambria Math" panose="02040503050406030204" pitchFamily="18" charset="0"/>
                              </a:rPr>
                              <m:t>δ</m:t>
                            </m:r>
                            <m:acc>
                              <m:accPr>
                                <m:chr m:val="⃗"/>
                                <m:ctrlPr>
                                  <a:rPr lang="es-ES" sz="2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acc>
                          </m:sub>
                        </m:s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es-E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sz="24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sub>
                      <m:sup>
                        <m:r>
                          <a:rPr lang="es-ES" sz="2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400" b="1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E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s-ES" sz="2400" b="1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1" i="1">
                                  <a:latin typeface="Cambria Math" panose="02040503050406030204" pitchFamily="18" charset="0"/>
                                </a:rPr>
                                <m:t>𝜸𝜹</m:t>
                              </m:r>
                              <m:sSub>
                                <m:sSubPr>
                                  <m:ctrlP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latin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1" i="1">
                                  <a:latin typeface="Cambria Math" panose="02040503050406030204" pitchFamily="18" charset="0"/>
                                </a:rPr>
                                <m:t>𝜸𝜹</m:t>
                              </m:r>
                              <m:sSub>
                                <m:sSubPr>
                                  <m:ctrlP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latin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1" i="1">
                                  <a:latin typeface="Cambria Math" panose="02040503050406030204" pitchFamily="18" charset="0"/>
                                </a:rPr>
                                <m:t>𝜸𝜹</m:t>
                              </m:r>
                              <m:sSub>
                                <m:sSubPr>
                                  <m:ctrlP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latin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1" i="1">
                                      <a:latin typeface="Cambria Math" panose="02040503050406030204" pitchFamily="18" charset="0"/>
                                    </a:rPr>
                                    <m:t>𝜸</m:t>
                                  </m:r>
                                  <m: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2400" b="1" i="1">
                                      <a:latin typeface="Cambria Math" panose="02040503050406030204" pitchFamily="18" charset="0"/>
                                    </a:rPr>
                                    <m:t>𝜷</m:t>
                                  </m:r>
                                </m:den>
                              </m:f>
                              <m:r>
                                <a:rPr lang="en-GB" sz="2400" b="1" i="1">
                                  <a:latin typeface="Cambria Math" panose="02040503050406030204" pitchFamily="18" charset="0"/>
                                </a:rPr>
                                <m:t>𝜹</m:t>
                              </m:r>
                              <m:sSub>
                                <m:sSubPr>
                                  <m:ctrlP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latin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1" i="1">
                                  <a:latin typeface="Cambria Math" panose="02040503050406030204" pitchFamily="18" charset="0"/>
                                </a:rPr>
                                <m:t>𝜸𝜹</m:t>
                              </m:r>
                              <m:sSub>
                                <m:sSubPr>
                                  <m:ctrlP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latin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f>
                                <m:fPr>
                                  <m:ctrlP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2400" b="1" i="1">
                                      <a:latin typeface="Cambria Math" panose="02040503050406030204" pitchFamily="18" charset="0"/>
                                    </a:rPr>
                                    <m:t>𝜸</m:t>
                                  </m:r>
                                </m:num>
                                <m:den>
                                  <m:r>
                                    <a:rPr lang="en-GB" sz="2400" b="1" i="1">
                                      <a:latin typeface="Cambria Math" panose="02040503050406030204" pitchFamily="18" charset="0"/>
                                    </a:rPr>
                                    <m:t>𝜷</m:t>
                                  </m:r>
                                </m:den>
                              </m:f>
                              <m:r>
                                <a:rPr lang="en-GB" sz="2400" b="1" i="1">
                                  <a:latin typeface="Cambria Math" panose="02040503050406030204" pitchFamily="18" charset="0"/>
                                </a:rPr>
                                <m:t>𝜹</m:t>
                              </m:r>
                              <m:sSub>
                                <m:sSubPr>
                                  <m:ctrlP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latin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s-ES" sz="24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s-ES" sz="2400" dirty="0"/>
              </a:p>
            </p:txBody>
          </p:sp>
        </mc:Choice>
        <mc:Fallback xmlns="">
          <p:sp>
            <p:nvSpPr>
              <p:cNvPr id="43" name="Rectángulo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 flipV="1">
                <a:off x="602823" y="4599215"/>
                <a:ext cx="7713594" cy="199048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587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924735" y="923707"/>
            <a:ext cx="6542083" cy="1065133"/>
          </a:xfrm>
          <a:effectLst/>
        </p:spPr>
        <p:txBody>
          <a:bodyPr/>
          <a:lstStyle/>
          <a:p>
            <a:r>
              <a:rPr lang="es-ES" b="1" dirty="0"/>
              <a:t>El electrón en un átomo de hidrogeno 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6864" cy="460848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endParaRPr lang="es-ES" sz="1800" b="1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GB" sz="1800" b="1" i="1" dirty="0" smtClean="0">
              <a:latin typeface="Cambria Math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s-ES" sz="1800" b="1" i="1" dirty="0" smtClean="0">
              <a:latin typeface="Cambria Math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s-ES" sz="1800" b="1" i="1" dirty="0">
              <a:latin typeface="Cambria Math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s-ES" sz="1800" b="1" i="1" dirty="0" smtClean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 rot="10800000" flipH="1" flipV="1">
                <a:off x="994389" y="3087036"/>
                <a:ext cx="7299238" cy="1358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s-ES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s-ES" sz="2000" b="1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s-ES" sz="2000" b="1" dirty="0" smtClean="0"/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s-ES" sz="2000" b="1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</m:m>
                      </m:e>
                    </m:d>
                    <m:r>
                      <a:rPr lang="es-ES" sz="2000" b="1" i="1">
                        <a:latin typeface="Cambria Math" panose="02040503050406030204" pitchFamily="18" charset="0"/>
                      </a:rPr>
                      <m:t>𝛅𝛉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20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s-ES" sz="2000" b="1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p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ES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s-ES" sz="2000" b="1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s-E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1" i="1">
                                      <a:latin typeface="Cambria Math" panose="02040503050406030204" pitchFamily="18" charset="0"/>
                                    </a:rPr>
                                    <m:t>𝜸</m:t>
                                  </m:r>
                                  <m:r>
                                    <a:rPr lang="es-ES" sz="2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ES" sz="2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2000" b="1" i="1">
                                      <a:latin typeface="Cambria Math" panose="02040503050406030204" pitchFamily="18" charset="0"/>
                                    </a:rPr>
                                    <m:t>𝜷</m:t>
                                  </m:r>
                                </m:den>
                              </m:f>
                              <m:r>
                                <a:rPr lang="en-GB" sz="2000" b="1" i="1">
                                  <a:latin typeface="Cambria Math" panose="02040503050406030204" pitchFamily="18" charset="0"/>
                                </a:rPr>
                                <m:t>𝜹</m:t>
                              </m:r>
                              <m:sSub>
                                <m:sSubPr>
                                  <m:ctrlPr>
                                    <a:rPr lang="es-E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b="1" i="1">
                                      <a:latin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s-ES" sz="2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s-E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sz="2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s-ES" sz="2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2000" b="1" i="1">
                                      <a:latin typeface="Cambria Math" panose="02040503050406030204" pitchFamily="18" charset="0"/>
                                    </a:rPr>
                                    <m:t>𝜸</m:t>
                                  </m:r>
                                </m:num>
                                <m:den>
                                  <m:r>
                                    <a:rPr lang="en-GB" sz="2000" b="1" i="1">
                                      <a:latin typeface="Cambria Math" panose="02040503050406030204" pitchFamily="18" charset="0"/>
                                    </a:rPr>
                                    <m:t>𝜷</m:t>
                                  </m:r>
                                </m:den>
                              </m:f>
                              <m:r>
                                <a:rPr lang="en-GB" sz="2000" b="1" i="1">
                                  <a:latin typeface="Cambria Math" panose="02040503050406030204" pitchFamily="18" charset="0"/>
                                </a:rPr>
                                <m:t>𝜹</m:t>
                              </m:r>
                              <m:sSub>
                                <m:sSubPr>
                                  <m:ctrlPr>
                                    <a:rPr lang="es-E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b="1" i="1">
                                      <a:latin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s-ES" sz="2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s-ES" sz="2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s-ES" sz="2000" b="1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 flipV="1">
                <a:off x="994389" y="3087036"/>
                <a:ext cx="7299238" cy="13585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 rot="10800000" flipH="1" flipV="1">
                <a:off x="179512" y="1626836"/>
                <a:ext cx="8511714" cy="11430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E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s-ES" sz="2400"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es-ES" sz="24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s-ES" sz="2400">
                              <a:latin typeface="Cambria Math" panose="02040503050406030204" pitchFamily="18" charset="0"/>
                            </a:rPr>
                            <m:t>Mδθ</m:t>
                          </m:r>
                          <m:r>
                            <a:rPr lang="es-ES" sz="240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ES" sz="240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s-ES" sz="240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sup>
                          </m:sSup>
                        </m:e>
                      </m:d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 flipV="1">
                <a:off x="179512" y="1626836"/>
                <a:ext cx="8511714" cy="11430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994388" y="4797703"/>
                <a:ext cx="2642005" cy="848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𝜹𝜽</m:t>
                      </m:r>
                      <m:r>
                        <a:rPr lang="es-ES" sz="2400" b="1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E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𝜸</m:t>
                          </m:r>
                          <m:r>
                            <a:rPr lang="es-ES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2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𝜷</m:t>
                          </m:r>
                        </m:den>
                      </m:f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𝜹</m:t>
                      </m:r>
                      <m:sSub>
                        <m:sSubPr>
                          <m:ctrlPr>
                            <a:rPr lang="es-E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s-ES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s-ES" sz="2400" b="1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388" y="4797703"/>
                <a:ext cx="2642005" cy="8486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lecha derecha 2"/>
          <p:cNvSpPr/>
          <p:nvPr/>
        </p:nvSpPr>
        <p:spPr>
          <a:xfrm>
            <a:off x="4003321" y="5118245"/>
            <a:ext cx="864096" cy="2231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5464062" y="4856982"/>
                <a:ext cx="1732462" cy="730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400" b="1" i="1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es-ES" sz="2400" b="1" i="1">
                              <a:latin typeface="Cambria Math" panose="02040503050406030204" pitchFamily="18" charset="0"/>
                            </a:rPr>
                            <m:t>𝑻</m:t>
                          </m:r>
                          <m:r>
                            <a:rPr lang="es-ES" sz="2400" b="1" i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s-ES" sz="2400" b="1" i="0">
                          <a:latin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s-E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b="1" i="1">
                              <a:latin typeface="Cambria Math" panose="02040503050406030204" pitchFamily="18" charset="0"/>
                            </a:rPr>
                            <m:t>𝒖</m:t>
                          </m:r>
                          <m:sSub>
                            <m:sSubPr>
                              <m:ctrlPr>
                                <a:rPr lang="es-E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s-ES" sz="2400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s-ES" sz="2400" b="1" i="0"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s-ES" sz="2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es-ES" sz="2400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ES" sz="2400" b="1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062" y="4856982"/>
                <a:ext cx="1732462" cy="7301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3131840" y="5891124"/>
                <a:ext cx="2357183" cy="8210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sz="24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E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sub>
                          </m:sSub>
                        </m:e>
                      </m:acc>
                      <m:r>
                        <a:rPr lang="es-ES" sz="24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s-ES" sz="24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  <m:r>
                            <a:rPr lang="es-ES" sz="2400" b="1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s-ES" sz="2400" b="1" i="0"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es-ES" sz="24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acc>
                        </m:num>
                        <m:den>
                          <m:r>
                            <a:rPr lang="es-ES" sz="2400" b="1" i="0"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s-ES" sz="2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24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es-ES" sz="2400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ES" sz="2400" b="1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5891124"/>
                <a:ext cx="2357183" cy="8210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289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924735" y="923707"/>
            <a:ext cx="6542083" cy="1065133"/>
          </a:xfrm>
          <a:effectLst/>
        </p:spPr>
        <p:txBody>
          <a:bodyPr/>
          <a:lstStyle/>
          <a:p>
            <a:r>
              <a:rPr lang="es-ES" b="1" dirty="0" smtClean="0"/>
              <a:t>Interacción espín órbita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 </a:t>
            </a:r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ángulo 5"/>
              <p:cNvSpPr/>
              <p:nvPr/>
            </p:nvSpPr>
            <p:spPr>
              <a:xfrm>
                <a:off x="2537278" y="1903755"/>
                <a:ext cx="3822810" cy="12208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acc>
                      <m:r>
                        <a:rPr lang="es-ES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es-E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2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es-ES" sz="32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acc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sz="3200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acc>
                      <m:r>
                        <a:rPr lang="en-GB" sz="3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s-E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s-ES" sz="32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acc>
                    </m:oMath>
                  </m:oMathPara>
                </a14:m>
                <a:endParaRPr lang="es-ES" sz="3200" b="1" dirty="0"/>
              </a:p>
            </p:txBody>
          </p:sp>
        </mc:Choice>
        <mc:Fallback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7278" y="1903755"/>
                <a:ext cx="3822810" cy="12208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ángulo 6"/>
              <p:cNvSpPr/>
              <p:nvPr/>
            </p:nvSpPr>
            <p:spPr>
              <a:xfrm>
                <a:off x="5530799" y="5206641"/>
                <a:ext cx="2880320" cy="922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acc>
                      <m:r>
                        <a:rPr lang="es-E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es-E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s-ES" sz="2400" b="1" dirty="0"/>
              </a:p>
            </p:txBody>
          </p:sp>
        </mc:Choice>
        <mc:Fallback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799" y="5206641"/>
                <a:ext cx="2880320" cy="9221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ángulo 7"/>
              <p:cNvSpPr/>
              <p:nvPr/>
            </p:nvSpPr>
            <p:spPr>
              <a:xfrm>
                <a:off x="504021" y="5206641"/>
                <a:ext cx="4246488" cy="881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acc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ac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𝑖𝑛𝑒𝑟𝑐𝑖𝑎𝑙</m:t>
                          </m:r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sz="2400" i="1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acc>
                      <m:r>
                        <a:rPr lang="en-GB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s-ES" sz="2400" b="1" dirty="0"/>
              </a:p>
            </p:txBody>
          </p:sp>
        </mc:Choice>
        <mc:Fallback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21" y="5206641"/>
                <a:ext cx="4246488" cy="8817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ángulo 8"/>
              <p:cNvSpPr/>
              <p:nvPr/>
            </p:nvSpPr>
            <p:spPr>
              <a:xfrm>
                <a:off x="5086477" y="3090250"/>
                <a:ext cx="2357183" cy="935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acc>
                      <m:r>
                        <a:rPr lang="es-ES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𝑚𝑐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es-ES" sz="3200" b="1" dirty="0"/>
              </a:p>
            </p:txBody>
          </p:sp>
        </mc:Choice>
        <mc:Fallback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477" y="3090250"/>
                <a:ext cx="2357183" cy="9359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Conector recto de flecha 2"/>
          <p:cNvCxnSpPr/>
          <p:nvPr/>
        </p:nvCxnSpPr>
        <p:spPr>
          <a:xfrm flipV="1">
            <a:off x="1763688" y="2245646"/>
            <a:ext cx="0" cy="1547306"/>
          </a:xfrm>
          <a:prstGeom prst="straightConnector1">
            <a:avLst/>
          </a:prstGeom>
          <a:ln w="28575">
            <a:solidFill>
              <a:srgbClr val="33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1763688" y="3792952"/>
            <a:ext cx="1547180" cy="284120"/>
          </a:xfrm>
          <a:prstGeom prst="straightConnector1">
            <a:avLst/>
          </a:prstGeom>
          <a:ln w="28575">
            <a:solidFill>
              <a:srgbClr val="33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H="1">
            <a:off x="899592" y="3790096"/>
            <a:ext cx="864096" cy="791307"/>
          </a:xfrm>
          <a:prstGeom prst="straightConnector1">
            <a:avLst/>
          </a:prstGeom>
          <a:ln w="28575">
            <a:solidFill>
              <a:srgbClr val="33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ipse 14"/>
          <p:cNvSpPr/>
          <p:nvPr/>
        </p:nvSpPr>
        <p:spPr>
          <a:xfrm>
            <a:off x="1187624" y="2630837"/>
            <a:ext cx="1152128" cy="694952"/>
          </a:xfrm>
          <a:prstGeom prst="ellipse">
            <a:avLst/>
          </a:prstGeom>
          <a:noFill/>
          <a:ln>
            <a:solidFill>
              <a:srgbClr val="3366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7" name="Conector recto de flecha 16"/>
          <p:cNvCxnSpPr/>
          <p:nvPr/>
        </p:nvCxnSpPr>
        <p:spPr>
          <a:xfrm flipV="1">
            <a:off x="1763688" y="3019299"/>
            <a:ext cx="576064" cy="770797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arcador de texto 22"/>
          <p:cNvSpPr txBox="1">
            <a:spLocks noGrp="1"/>
          </p:cNvSpPr>
          <p:nvPr>
            <p:ph type="body" idx="1"/>
          </p:nvPr>
        </p:nvSpPr>
        <p:spPr>
          <a:xfrm>
            <a:off x="755650" y="162877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endParaRPr lang="es-ES" sz="2800" dirty="0"/>
          </a:p>
        </p:txBody>
      </p:sp>
      <p:sp>
        <p:nvSpPr>
          <p:cNvPr id="24" name="Rectángulo 23"/>
          <p:cNvSpPr/>
          <p:nvPr/>
        </p:nvSpPr>
        <p:spPr>
          <a:xfrm>
            <a:off x="5940152" y="5728047"/>
            <a:ext cx="2880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/>
            <a:endParaRPr lang="es-E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ángulo 24"/>
              <p:cNvSpPr/>
              <p:nvPr/>
            </p:nvSpPr>
            <p:spPr>
              <a:xfrm>
                <a:off x="2068181" y="3251770"/>
                <a:ext cx="362057" cy="5088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es-ES" sz="2400" b="1" dirty="0"/>
              </a:p>
            </p:txBody>
          </p:sp>
        </mc:Choice>
        <mc:Fallback>
          <p:sp>
            <p:nvSpPr>
              <p:cNvPr id="25" name="Rectángulo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8181" y="3251770"/>
                <a:ext cx="362057" cy="5088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ángulo 17"/>
          <p:cNvSpPr/>
          <p:nvPr/>
        </p:nvSpPr>
        <p:spPr>
          <a:xfrm>
            <a:off x="2915816" y="3558231"/>
            <a:ext cx="625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y</a:t>
            </a:r>
            <a:endParaRPr lang="es-ES" dirty="0"/>
          </a:p>
        </p:txBody>
      </p:sp>
      <p:sp>
        <p:nvSpPr>
          <p:cNvPr id="19" name="Rectángulo 18"/>
          <p:cNvSpPr/>
          <p:nvPr/>
        </p:nvSpPr>
        <p:spPr>
          <a:xfrm>
            <a:off x="755651" y="4077072"/>
            <a:ext cx="444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cxnSp>
        <p:nvCxnSpPr>
          <p:cNvPr id="29" name="Conector recto de flecha 28"/>
          <p:cNvCxnSpPr>
            <a:stCxn id="15" idx="6"/>
          </p:cNvCxnSpPr>
          <p:nvPr/>
        </p:nvCxnSpPr>
        <p:spPr>
          <a:xfrm flipH="1" flipV="1">
            <a:off x="2195736" y="2420888"/>
            <a:ext cx="144016" cy="557425"/>
          </a:xfrm>
          <a:prstGeom prst="straightConnector1">
            <a:avLst/>
          </a:prstGeom>
          <a:ln w="28575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ángulo 29"/>
              <p:cNvSpPr/>
              <p:nvPr/>
            </p:nvSpPr>
            <p:spPr>
              <a:xfrm>
                <a:off x="2267744" y="2451988"/>
                <a:ext cx="3595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acc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30" name="Rectángulo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2451988"/>
                <a:ext cx="359521" cy="369332"/>
              </a:xfrm>
              <a:prstGeom prst="rect">
                <a:avLst/>
              </a:prstGeom>
              <a:blipFill>
                <a:blip r:embed="rId7"/>
                <a:stretch>
                  <a:fillRect t="-21311" r="-2711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ángulo 32"/>
              <p:cNvSpPr/>
              <p:nvPr/>
            </p:nvSpPr>
            <p:spPr>
              <a:xfrm>
                <a:off x="1353281" y="2036140"/>
                <a:ext cx="504575" cy="4029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33" name="Rectá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281" y="2036140"/>
                <a:ext cx="504575" cy="4029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ector recto de flecha 31"/>
          <p:cNvCxnSpPr/>
          <p:nvPr/>
        </p:nvCxnSpPr>
        <p:spPr>
          <a:xfrm flipH="1">
            <a:off x="1371083" y="3790096"/>
            <a:ext cx="392605" cy="471642"/>
          </a:xfrm>
          <a:prstGeom prst="straightConnector1">
            <a:avLst/>
          </a:prstGeom>
          <a:ln w="28575">
            <a:solidFill>
              <a:srgbClr val="0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ángulo 36"/>
              <p:cNvSpPr/>
              <p:nvPr/>
            </p:nvSpPr>
            <p:spPr>
              <a:xfrm>
                <a:off x="1517069" y="3965091"/>
                <a:ext cx="36205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acc>
                    </m:oMath>
                  </m:oMathPara>
                </a14:m>
                <a:endParaRPr lang="es-ES" sz="2400" b="1" dirty="0"/>
              </a:p>
            </p:txBody>
          </p:sp>
        </mc:Choice>
        <mc:Fallback>
          <p:sp>
            <p:nvSpPr>
              <p:cNvPr id="37" name="Rectángulo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069" y="3965091"/>
                <a:ext cx="362057" cy="461665"/>
              </a:xfrm>
              <a:prstGeom prst="rect">
                <a:avLst/>
              </a:prstGeom>
              <a:blipFill>
                <a:blip r:embed="rId9"/>
                <a:stretch>
                  <a:fillRect l="-5085" t="-17105" r="-30508" b="-1052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161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2051719" y="908721"/>
            <a:ext cx="7632845" cy="1296143"/>
          </a:xfrm>
          <a:effectLst/>
        </p:spPr>
        <p:txBody>
          <a:bodyPr/>
          <a:lstStyle/>
          <a:p>
            <a:r>
              <a:rPr lang="es-ES" b="1" dirty="0"/>
              <a:t>Interacción </a:t>
            </a:r>
            <a:r>
              <a:rPr lang="es-ES" b="1" dirty="0" smtClean="0"/>
              <a:t>espín </a:t>
            </a:r>
            <a:r>
              <a:rPr lang="es-ES" b="1" dirty="0"/>
              <a:t>órbita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6864" cy="460848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endParaRPr lang="uk-UA" sz="18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467544" y="4226402"/>
                <a:ext cx="6814827" cy="9285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s-ES" sz="2800" i="1">
                          <a:latin typeface="Cambria Math" panose="02040503050406030204" pitchFamily="18" charset="0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acc>
                      <m:r>
                        <a:rPr lang="en-GB" sz="2800" i="1">
                          <a:latin typeface="Cambria Math" panose="02040503050406030204" pitchFamily="18" charset="0"/>
                        </a:rPr>
                        <m:t> ⦁ </m:t>
                      </m:r>
                      <m:acc>
                        <m:accPr>
                          <m:chr m:val="⃗"/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ES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E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s-E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 ⦁ </m:t>
                          </m:r>
                          <m:acc>
                            <m:accPr>
                              <m:chr m:val="⃗"/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acc>
                        </m:e>
                      </m:d>
                      <m:f>
                        <m:f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ES" sz="2800" i="1">
                              <a:latin typeface="Cambria Math" panose="02040503050406030204" pitchFamily="18" charset="0"/>
                            </a:rPr>
                            <m:t>𝑉</m:t>
                          </m:r>
                          <m:d>
                            <m:dPr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</m:oMath>
                  </m:oMathPara>
                </a14:m>
                <a:endParaRPr lang="es-ES" sz="2800" b="1" dirty="0"/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226402"/>
                <a:ext cx="6814827" cy="9285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467544" y="2204864"/>
                <a:ext cx="8244408" cy="9285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s-ES" sz="2800" i="1">
                          <a:latin typeface="Cambria Math" panose="02040503050406030204" pitchFamily="18" charset="0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acc>
                      <m:r>
                        <a:rPr lang="en-GB" sz="2800" i="1">
                          <a:latin typeface="Cambria Math" panose="02040503050406030204" pitchFamily="18" charset="0"/>
                        </a:rPr>
                        <m:t> ⦁ </m:t>
                      </m:r>
                      <m:acc>
                        <m:accPr>
                          <m:chr m:val="⃗"/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ES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E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s-E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 ⦁ </m:t>
                          </m:r>
                          <m:acc>
                            <m:accPr>
                              <m:chr m:val="⃗"/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acc>
                        </m:e>
                      </m:d>
                      <m:f>
                        <m:f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ES" sz="2800" i="1">
                              <a:latin typeface="Cambria Math" panose="02040503050406030204" pitchFamily="18" charset="0"/>
                            </a:rPr>
                            <m:t>𝑉</m:t>
                          </m:r>
                          <m:d>
                            <m:dPr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s-ES" sz="2800" i="1">
                          <a:latin typeface="Cambria Math" panose="02040503050406030204" pitchFamily="18" charset="0"/>
                        </a:rPr>
                        <m:t>+ </m:t>
                      </m:r>
                      <m:acc>
                        <m:accPr>
                          <m:chr m:val="⃗"/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n-GB" sz="2800" i="1">
                          <a:latin typeface="Cambria Math" panose="02040503050406030204" pitchFamily="18" charset="0"/>
                        </a:rPr>
                        <m:t> ⦁</m:t>
                      </m:r>
                      <m:acc>
                        <m:accPr>
                          <m:chr m:val="⃗"/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s-ES" sz="2800" b="1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204864"/>
                <a:ext cx="8244408" cy="9285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754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333375"/>
            <a:ext cx="6480175" cy="649288"/>
          </a:xfrm>
          <a:effectLst/>
        </p:spPr>
        <p:txBody>
          <a:bodyPr/>
          <a:lstStyle/>
          <a:p>
            <a:r>
              <a:rPr lang="es-ES" dirty="0"/>
              <a:t>Conclusiones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6864" cy="460848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ea typeface="굴림" charset="-127"/>
              </a:rPr>
              <a:t> </a:t>
            </a:r>
            <a:r>
              <a:rPr lang="es-ES" dirty="0"/>
              <a:t>Se mostró una descripción matemática alternativa </a:t>
            </a:r>
            <a:r>
              <a:rPr lang="es-ES" dirty="0" smtClean="0"/>
              <a:t>para el análisis </a:t>
            </a:r>
            <a:r>
              <a:rPr lang="es-ES" dirty="0"/>
              <a:t>del fenómeno precesión de Thomas, así como su influencia en la energía de interacción espín orbita para un electrón en el átomo de hidrogeno. </a:t>
            </a:r>
          </a:p>
          <a:p>
            <a:pPr eaLnBrk="1" hangingPunct="1">
              <a:lnSpc>
                <a:spcPct val="150000"/>
              </a:lnSpc>
            </a:pPr>
            <a:endParaRPr 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val="112737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333375"/>
            <a:ext cx="6480175" cy="649288"/>
          </a:xfrm>
          <a:effectLst/>
        </p:spPr>
        <p:txBody>
          <a:bodyPr/>
          <a:lstStyle/>
          <a:p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6864" cy="4608488"/>
          </a:xfrm>
        </p:spPr>
        <p:txBody>
          <a:bodyPr/>
          <a:lstStyle/>
          <a:p>
            <a:endParaRPr lang="es-ES" sz="800" dirty="0" smtClean="0"/>
          </a:p>
          <a:p>
            <a:pPr lvl="0">
              <a:lnSpc>
                <a:spcPct val="150000"/>
              </a:lnSpc>
            </a:pPr>
            <a:r>
              <a:rPr lang="es-ES" sz="2400" dirty="0"/>
              <a:t>En 1926 </a:t>
            </a:r>
            <a:r>
              <a:rPr lang="es-ES" sz="2400" dirty="0" err="1">
                <a:solidFill>
                  <a:srgbClr val="FF0000"/>
                </a:solidFill>
              </a:rPr>
              <a:t>Uhlebeck-Goudsmit</a:t>
            </a:r>
            <a:r>
              <a:rPr lang="es-ES" sz="2400" dirty="0"/>
              <a:t> introducen el concepto de espín del electrón y con este consiguen una </a:t>
            </a:r>
            <a:r>
              <a:rPr lang="es-ES" sz="2400" dirty="0" smtClean="0"/>
              <a:t>explicación </a:t>
            </a:r>
            <a:r>
              <a:rPr lang="es-ES" sz="2400" dirty="0"/>
              <a:t>para el efecto </a:t>
            </a:r>
            <a:r>
              <a:rPr lang="es-ES" sz="2400" dirty="0" err="1"/>
              <a:t>Zemman</a:t>
            </a:r>
            <a:r>
              <a:rPr lang="es-ES" sz="2400" dirty="0"/>
              <a:t> anómalo y la aparición de </a:t>
            </a:r>
            <a:r>
              <a:rPr lang="es-ES" sz="2400" dirty="0" err="1"/>
              <a:t>multipletos</a:t>
            </a:r>
            <a:r>
              <a:rPr lang="es-ES" sz="2400" dirty="0"/>
              <a:t>, sin embargo, aparecía una dificultad, los intervalos de energía de estructura fina resultaban ser la mitad de aquellos valores esperados por la teoría. </a:t>
            </a:r>
          </a:p>
          <a:p>
            <a:pPr>
              <a:lnSpc>
                <a:spcPct val="150000"/>
              </a:lnSpc>
            </a:pPr>
            <a:endParaRPr lang="es-ES" sz="2400" dirty="0" smtClean="0"/>
          </a:p>
          <a:p>
            <a:pPr>
              <a:lnSpc>
                <a:spcPct val="150000"/>
              </a:lnSpc>
            </a:pPr>
            <a:endParaRPr lang="es-ES" sz="2400" dirty="0"/>
          </a:p>
          <a:p>
            <a:pPr>
              <a:lnSpc>
                <a:spcPct val="150000"/>
              </a:lnSpc>
            </a:pPr>
            <a:endParaRPr lang="es-ES" sz="2400" dirty="0" smtClean="0"/>
          </a:p>
          <a:p>
            <a:endParaRPr lang="es-ES" sz="800" dirty="0"/>
          </a:p>
          <a:p>
            <a:endParaRPr lang="es-ES" sz="800" dirty="0" smtClean="0"/>
          </a:p>
          <a:p>
            <a:endParaRPr lang="es-ES" sz="800" dirty="0"/>
          </a:p>
          <a:p>
            <a:endParaRPr lang="es-ES" sz="800" dirty="0" smtClean="0"/>
          </a:p>
          <a:p>
            <a:endParaRPr lang="es-ES" sz="800" dirty="0"/>
          </a:p>
          <a:p>
            <a:endParaRPr lang="es-ES" sz="800" dirty="0" smtClean="0"/>
          </a:p>
          <a:p>
            <a:endParaRPr lang="es-ES" sz="800" dirty="0"/>
          </a:p>
          <a:p>
            <a:endParaRPr lang="es-ES" sz="800" dirty="0" smtClean="0"/>
          </a:p>
          <a:p>
            <a:endParaRPr lang="es-ES" sz="800" dirty="0"/>
          </a:p>
          <a:p>
            <a:endParaRPr lang="es-ES" sz="800" dirty="0" smtClean="0"/>
          </a:p>
          <a:p>
            <a:endParaRPr lang="es-ES" sz="800" dirty="0"/>
          </a:p>
          <a:p>
            <a:endParaRPr lang="es-ES" sz="800" dirty="0" smtClean="0"/>
          </a:p>
        </p:txBody>
      </p:sp>
    </p:spTree>
    <p:extLst>
      <p:ext uri="{BB962C8B-B14F-4D97-AF65-F5344CB8AC3E}">
        <p14:creationId xmlns:p14="http://schemas.microsoft.com/office/powerpoint/2010/main" val="144948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333375"/>
            <a:ext cx="6480175" cy="649288"/>
          </a:xfrm>
          <a:effectLst/>
        </p:spPr>
        <p:txBody>
          <a:bodyPr/>
          <a:lstStyle/>
          <a:p>
            <a:r>
              <a:rPr lang="es-ES" dirty="0" smtClean="0"/>
              <a:t>Objetivos  </a:t>
            </a:r>
            <a:endParaRPr lang="es-E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6864" cy="4608488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s-ES" sz="2400" dirty="0" smtClean="0"/>
              <a:t>Mostrar una descripción </a:t>
            </a:r>
            <a:r>
              <a:rPr lang="es-ES" sz="2400" dirty="0"/>
              <a:t>matemática alternativa para el análisis del fenómeno precesión de Thomas</a:t>
            </a:r>
            <a:endParaRPr lang="es-ES" sz="2400" dirty="0" smtClean="0"/>
          </a:p>
          <a:p>
            <a:pPr algn="just">
              <a:lnSpc>
                <a:spcPct val="200000"/>
              </a:lnSpc>
            </a:pPr>
            <a:r>
              <a:rPr lang="es-ES" sz="2400" dirty="0" smtClean="0"/>
              <a:t>Analizar la influencia de la precesión de Thomas en </a:t>
            </a:r>
            <a:r>
              <a:rPr lang="es-ES" sz="2400" dirty="0"/>
              <a:t>la energía de interacción espín orbita para un electrón en el átomo de hidrogeno</a:t>
            </a:r>
            <a:r>
              <a:rPr lang="es-ES" dirty="0"/>
              <a:t>. </a:t>
            </a:r>
          </a:p>
          <a:p>
            <a:pPr eaLnBrk="1" hangingPunct="1">
              <a:lnSpc>
                <a:spcPct val="150000"/>
              </a:lnSpc>
            </a:pPr>
            <a:endParaRPr 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val="102179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924735" y="923707"/>
            <a:ext cx="6542083" cy="1065133"/>
          </a:xfrm>
          <a:effectLst/>
        </p:spPr>
        <p:txBody>
          <a:bodyPr/>
          <a:lstStyle/>
          <a:p>
            <a:r>
              <a:rPr lang="es-ES" dirty="0" smtClean="0"/>
              <a:t>Operaciones sobre un vector 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55576" y="1628800"/>
                <a:ext cx="8064896" cy="5112568"/>
              </a:xfrm>
            </p:spPr>
            <p:txBody>
              <a:bodyPr/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                          </m:t>
                      </m:r>
                      <m:sSub>
                        <m:sSub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  <m:r>
                        <a:rPr lang="es-ES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1" i="1">
                          <a:latin typeface="Cambria Math" panose="02040503050406030204" pitchFamily="18" charset="0"/>
                        </a:rPr>
                        <m:t>𝐓</m:t>
                      </m:r>
                      <m:sSub>
                        <m:sSub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uk-UA" b="1" dirty="0" smtClean="0"/>
              </a:p>
            </p:txBody>
          </p:sp>
        </mc:Choice>
        <mc:Fallback xmlns=""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55576" y="1628800"/>
                <a:ext cx="8064896" cy="511256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Conector recto de flecha 2"/>
          <p:cNvCxnSpPr/>
          <p:nvPr/>
        </p:nvCxnSpPr>
        <p:spPr>
          <a:xfrm flipV="1">
            <a:off x="2626668" y="3356992"/>
            <a:ext cx="0" cy="1728192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2627784" y="5085184"/>
            <a:ext cx="2016224" cy="504056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H="1">
            <a:off x="1331640" y="5085184"/>
            <a:ext cx="1296144" cy="115210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V="1">
            <a:off x="2626668" y="4149080"/>
            <a:ext cx="1081236" cy="936104"/>
          </a:xfrm>
          <a:prstGeom prst="straightConnector1">
            <a:avLst/>
          </a:prstGeom>
          <a:ln w="38100"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3707904" y="4149080"/>
            <a:ext cx="0" cy="2088208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1924735" y="5733256"/>
            <a:ext cx="1783169" cy="504032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V="1">
            <a:off x="3707904" y="5445224"/>
            <a:ext cx="576064" cy="792064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>
            <a:off x="2626668" y="5085184"/>
            <a:ext cx="1081236" cy="1152104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/>
          <p:cNvSpPr txBox="1"/>
          <p:nvPr/>
        </p:nvSpPr>
        <p:spPr>
          <a:xfrm>
            <a:off x="2177790" y="33477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30" name="CuadroTexto 29"/>
          <p:cNvSpPr txBox="1"/>
          <p:nvPr/>
        </p:nvSpPr>
        <p:spPr>
          <a:xfrm>
            <a:off x="4283968" y="507589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y</a:t>
            </a:r>
            <a:endParaRPr lang="es-ES" dirty="0"/>
          </a:p>
        </p:txBody>
      </p:sp>
      <p:sp>
        <p:nvSpPr>
          <p:cNvPr id="31" name="CuadroTexto 30"/>
          <p:cNvSpPr txBox="1"/>
          <p:nvPr/>
        </p:nvSpPr>
        <p:spPr>
          <a:xfrm>
            <a:off x="1186580" y="57706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cxnSp>
        <p:nvCxnSpPr>
          <p:cNvPr id="34" name="Conector recto de flecha 33"/>
          <p:cNvCxnSpPr/>
          <p:nvPr/>
        </p:nvCxnSpPr>
        <p:spPr>
          <a:xfrm flipV="1">
            <a:off x="6516216" y="2312876"/>
            <a:ext cx="0" cy="1728192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 flipV="1">
            <a:off x="6516216" y="3118420"/>
            <a:ext cx="1081236" cy="936104"/>
          </a:xfrm>
          <a:prstGeom prst="straightConnector1">
            <a:avLst/>
          </a:prstGeom>
          <a:ln w="38100"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/>
          <p:nvPr/>
        </p:nvCxnSpPr>
        <p:spPr>
          <a:xfrm>
            <a:off x="6555791" y="4041068"/>
            <a:ext cx="2016224" cy="504056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 flipH="1">
            <a:off x="5203304" y="4054524"/>
            <a:ext cx="1296144" cy="115210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6499448" y="4054524"/>
            <a:ext cx="1081236" cy="1152104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V="1">
            <a:off x="7580187" y="4401108"/>
            <a:ext cx="593714" cy="780826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5797018" y="4689152"/>
            <a:ext cx="1783169" cy="504032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>
            <a:off x="7597452" y="3118420"/>
            <a:ext cx="0" cy="2088208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42"/>
          <p:cNvSpPr txBox="1"/>
          <p:nvPr/>
        </p:nvSpPr>
        <p:spPr>
          <a:xfrm>
            <a:off x="6163453" y="226696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Z´</a:t>
            </a:r>
            <a:endParaRPr lang="es-ES" dirty="0"/>
          </a:p>
        </p:txBody>
      </p:sp>
      <p:sp>
        <p:nvSpPr>
          <p:cNvPr id="44" name="CuadroTexto 43"/>
          <p:cNvSpPr txBox="1"/>
          <p:nvPr/>
        </p:nvSpPr>
        <p:spPr>
          <a:xfrm>
            <a:off x="8293956" y="409684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Y´</a:t>
            </a:r>
            <a:endParaRPr lang="es-ES" dirty="0"/>
          </a:p>
        </p:txBody>
      </p:sp>
      <p:sp>
        <p:nvSpPr>
          <p:cNvPr id="45" name="CuadroTexto 44"/>
          <p:cNvSpPr txBox="1"/>
          <p:nvPr/>
        </p:nvSpPr>
        <p:spPr>
          <a:xfrm>
            <a:off x="5121605" y="475650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X´</a:t>
            </a:r>
            <a:endParaRPr lang="es-ES" dirty="0"/>
          </a:p>
        </p:txBody>
      </p:sp>
      <p:cxnSp>
        <p:nvCxnSpPr>
          <p:cNvPr id="41" name="Conector angular 40"/>
          <p:cNvCxnSpPr/>
          <p:nvPr/>
        </p:nvCxnSpPr>
        <p:spPr>
          <a:xfrm flipV="1">
            <a:off x="2626668" y="4041068"/>
            <a:ext cx="3836867" cy="1034824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/>
          <p:cNvSpPr txBox="1"/>
          <p:nvPr/>
        </p:nvSpPr>
        <p:spPr>
          <a:xfrm>
            <a:off x="4430980" y="3646136"/>
            <a:ext cx="1936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Traslación</a:t>
            </a:r>
            <a:r>
              <a:rPr lang="es-ES" sz="2400" dirty="0" smtClean="0"/>
              <a:t> </a:t>
            </a:r>
            <a:endParaRPr lang="es-E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uadroTexto 46"/>
              <p:cNvSpPr txBox="1"/>
              <p:nvPr/>
            </p:nvSpPr>
            <p:spPr>
              <a:xfrm>
                <a:off x="3043375" y="3887470"/>
                <a:ext cx="57785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s-ES" sz="2800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s-ES" sz="2800" dirty="0"/>
              </a:p>
            </p:txBody>
          </p:sp>
        </mc:Choice>
        <mc:Fallback xmlns="">
          <p:sp>
            <p:nvSpPr>
              <p:cNvPr id="47" name="CuadroTexto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375" y="3887470"/>
                <a:ext cx="57785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/>
              <p:cNvSpPr txBox="1"/>
              <p:nvPr/>
            </p:nvSpPr>
            <p:spPr>
              <a:xfrm>
                <a:off x="6838801" y="2845833"/>
                <a:ext cx="5807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s-ES" sz="2800" dirty="0"/>
              </a:p>
            </p:txBody>
          </p:sp>
        </mc:Choice>
        <mc:Fallback xmlns="">
          <p:sp>
            <p:nvSpPr>
              <p:cNvPr id="50" name="CuadroTexto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801" y="2845833"/>
                <a:ext cx="58073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o 50"/>
          <p:cNvSpPr/>
          <p:nvPr/>
        </p:nvSpPr>
        <p:spPr>
          <a:xfrm rot="6963236">
            <a:off x="6128096" y="3626007"/>
            <a:ext cx="848065" cy="857032"/>
          </a:xfrm>
          <a:prstGeom prst="arc">
            <a:avLst>
              <a:gd name="adj1" fmla="val 17913600"/>
              <a:gd name="adj2" fmla="val 150422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Arco 51"/>
          <p:cNvSpPr/>
          <p:nvPr/>
        </p:nvSpPr>
        <p:spPr>
          <a:xfrm rot="6963236">
            <a:off x="2239664" y="4652021"/>
            <a:ext cx="848065" cy="857032"/>
          </a:xfrm>
          <a:prstGeom prst="arc">
            <a:avLst>
              <a:gd name="adj1" fmla="val 17913600"/>
              <a:gd name="adj2" fmla="val 150422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31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924735" y="923707"/>
            <a:ext cx="6542083" cy="1065133"/>
          </a:xfrm>
          <a:effectLst/>
        </p:spPr>
        <p:txBody>
          <a:bodyPr/>
          <a:lstStyle/>
          <a:p>
            <a:r>
              <a:rPr lang="es-ES" dirty="0" smtClean="0"/>
              <a:t>Operaciones sobre un vector 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 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55576" y="1628800"/>
                <a:ext cx="8064896" cy="5112568"/>
              </a:xfrm>
            </p:spPr>
            <p:txBody>
              <a:bodyPr/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                           </m:t>
                      </m:r>
                      <m:sSub>
                        <m:sSubPr>
                          <m:ctrlPr>
                            <a:rPr lang="es-E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  <m:r>
                        <a:rPr lang="es-ES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1" i="1" smtClean="0">
                          <a:latin typeface="Cambria Math" panose="02040503050406030204" pitchFamily="18" charset="0"/>
                        </a:rPr>
                        <m:t>𝑪</m:t>
                      </m:r>
                      <m:sSub>
                        <m:sSub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uk-UA" b="1" dirty="0" smtClean="0"/>
              </a:p>
            </p:txBody>
          </p:sp>
        </mc:Choice>
        <mc:Fallback xmlns=""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55576" y="1628800"/>
                <a:ext cx="8064896" cy="511256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Conector recto de flecha 2"/>
          <p:cNvCxnSpPr/>
          <p:nvPr/>
        </p:nvCxnSpPr>
        <p:spPr>
          <a:xfrm flipV="1">
            <a:off x="2626668" y="3356992"/>
            <a:ext cx="0" cy="1728192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2627784" y="5085184"/>
            <a:ext cx="2016224" cy="504056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H="1">
            <a:off x="1331640" y="5085184"/>
            <a:ext cx="1296144" cy="115210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V="1">
            <a:off x="2626668" y="4149080"/>
            <a:ext cx="1081236" cy="936104"/>
          </a:xfrm>
          <a:prstGeom prst="straightConnector1">
            <a:avLst/>
          </a:prstGeom>
          <a:ln w="38100"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3707904" y="4149080"/>
            <a:ext cx="0" cy="2088208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1924735" y="5733256"/>
            <a:ext cx="1783169" cy="504032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V="1">
            <a:off x="3707904" y="5445224"/>
            <a:ext cx="576064" cy="792064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>
            <a:off x="2626668" y="5085184"/>
            <a:ext cx="1081236" cy="1152104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/>
          <p:cNvSpPr txBox="1"/>
          <p:nvPr/>
        </p:nvSpPr>
        <p:spPr>
          <a:xfrm>
            <a:off x="2177790" y="33477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30" name="CuadroTexto 29"/>
          <p:cNvSpPr txBox="1"/>
          <p:nvPr/>
        </p:nvSpPr>
        <p:spPr>
          <a:xfrm>
            <a:off x="4283968" y="507589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y</a:t>
            </a:r>
            <a:endParaRPr lang="es-ES" dirty="0"/>
          </a:p>
        </p:txBody>
      </p:sp>
      <p:sp>
        <p:nvSpPr>
          <p:cNvPr id="31" name="CuadroTexto 30"/>
          <p:cNvSpPr txBox="1"/>
          <p:nvPr/>
        </p:nvSpPr>
        <p:spPr>
          <a:xfrm>
            <a:off x="1186580" y="57706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cxnSp>
        <p:nvCxnSpPr>
          <p:cNvPr id="34" name="Conector recto de flecha 33"/>
          <p:cNvCxnSpPr/>
          <p:nvPr/>
        </p:nvCxnSpPr>
        <p:spPr>
          <a:xfrm flipV="1">
            <a:off x="6516216" y="2312876"/>
            <a:ext cx="0" cy="1728192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 flipV="1">
            <a:off x="6516216" y="3501008"/>
            <a:ext cx="720080" cy="553516"/>
          </a:xfrm>
          <a:prstGeom prst="straightConnector1">
            <a:avLst/>
          </a:prstGeom>
          <a:ln w="38100"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/>
          <p:nvPr/>
        </p:nvCxnSpPr>
        <p:spPr>
          <a:xfrm>
            <a:off x="6555791" y="4041068"/>
            <a:ext cx="2016224" cy="504056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 flipH="1">
            <a:off x="5203304" y="4054524"/>
            <a:ext cx="1296144" cy="115210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6499448" y="4054524"/>
            <a:ext cx="736848" cy="839098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V="1">
            <a:off x="7236296" y="4293096"/>
            <a:ext cx="504056" cy="600526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5940152" y="4545124"/>
            <a:ext cx="1296144" cy="348498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>
            <a:off x="7236296" y="3533140"/>
            <a:ext cx="0" cy="1360482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42"/>
          <p:cNvSpPr txBox="1"/>
          <p:nvPr/>
        </p:nvSpPr>
        <p:spPr>
          <a:xfrm>
            <a:off x="6163453" y="226696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Z´</a:t>
            </a:r>
            <a:endParaRPr lang="es-ES" dirty="0"/>
          </a:p>
        </p:txBody>
      </p:sp>
      <p:sp>
        <p:nvSpPr>
          <p:cNvPr id="44" name="CuadroTexto 43"/>
          <p:cNvSpPr txBox="1"/>
          <p:nvPr/>
        </p:nvSpPr>
        <p:spPr>
          <a:xfrm>
            <a:off x="8293956" y="409684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Y´</a:t>
            </a:r>
            <a:endParaRPr lang="es-ES" dirty="0"/>
          </a:p>
        </p:txBody>
      </p:sp>
      <p:sp>
        <p:nvSpPr>
          <p:cNvPr id="45" name="CuadroTexto 44"/>
          <p:cNvSpPr txBox="1"/>
          <p:nvPr/>
        </p:nvSpPr>
        <p:spPr>
          <a:xfrm>
            <a:off x="5121605" y="475650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X´</a:t>
            </a:r>
            <a:endParaRPr lang="es-ES" dirty="0"/>
          </a:p>
        </p:txBody>
      </p:sp>
      <p:cxnSp>
        <p:nvCxnSpPr>
          <p:cNvPr id="41" name="Conector angular 40"/>
          <p:cNvCxnSpPr/>
          <p:nvPr/>
        </p:nvCxnSpPr>
        <p:spPr>
          <a:xfrm flipV="1">
            <a:off x="2626668" y="4041068"/>
            <a:ext cx="3836867" cy="1034824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/>
          <p:cNvSpPr txBox="1"/>
          <p:nvPr/>
        </p:nvSpPr>
        <p:spPr>
          <a:xfrm>
            <a:off x="4442338" y="3634881"/>
            <a:ext cx="1936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C</a:t>
            </a:r>
            <a:r>
              <a:rPr lang="es-ES" sz="2400" dirty="0" smtClean="0"/>
              <a:t>ontracción </a:t>
            </a:r>
            <a:endParaRPr lang="es-E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uadroTexto 46"/>
              <p:cNvSpPr txBox="1"/>
              <p:nvPr/>
            </p:nvSpPr>
            <p:spPr>
              <a:xfrm>
                <a:off x="3043375" y="3887470"/>
                <a:ext cx="57785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s-ES" sz="2800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s-ES" sz="2800" dirty="0"/>
              </a:p>
            </p:txBody>
          </p:sp>
        </mc:Choice>
        <mc:Fallback xmlns="">
          <p:sp>
            <p:nvSpPr>
              <p:cNvPr id="47" name="CuadroTexto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375" y="3887470"/>
                <a:ext cx="57785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/>
              <p:cNvSpPr txBox="1"/>
              <p:nvPr/>
            </p:nvSpPr>
            <p:spPr>
              <a:xfrm>
                <a:off x="6838801" y="2845833"/>
                <a:ext cx="5807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s-ES" sz="2800" dirty="0"/>
              </a:p>
            </p:txBody>
          </p:sp>
        </mc:Choice>
        <mc:Fallback xmlns="">
          <p:sp>
            <p:nvSpPr>
              <p:cNvPr id="50" name="CuadroTexto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801" y="2845833"/>
                <a:ext cx="58073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o 47"/>
          <p:cNvSpPr/>
          <p:nvPr/>
        </p:nvSpPr>
        <p:spPr>
          <a:xfrm rot="6963236">
            <a:off x="2239664" y="4652021"/>
            <a:ext cx="848065" cy="857032"/>
          </a:xfrm>
          <a:prstGeom prst="arc">
            <a:avLst>
              <a:gd name="adj1" fmla="val 17913600"/>
              <a:gd name="adj2" fmla="val 150422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Arco 48"/>
          <p:cNvSpPr/>
          <p:nvPr/>
        </p:nvSpPr>
        <p:spPr>
          <a:xfrm rot="6963236">
            <a:off x="6100997" y="3624612"/>
            <a:ext cx="848065" cy="857032"/>
          </a:xfrm>
          <a:prstGeom prst="arc">
            <a:avLst>
              <a:gd name="adj1" fmla="val 17913600"/>
              <a:gd name="adj2" fmla="val 150422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12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924735" y="923707"/>
            <a:ext cx="6542083" cy="1065133"/>
          </a:xfrm>
          <a:effectLst/>
        </p:spPr>
        <p:txBody>
          <a:bodyPr/>
          <a:lstStyle/>
          <a:p>
            <a:r>
              <a:rPr lang="es-ES" dirty="0" smtClean="0"/>
              <a:t>Operaciones sobre un vector 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 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55576" y="1628800"/>
                <a:ext cx="8064896" cy="5112568"/>
              </a:xfrm>
            </p:spPr>
            <p:txBody>
              <a:bodyPr/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→</m:t>
                          </m:r>
                          <m:d>
                            <m:d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′,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′,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d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                             </m:t>
                          </m:r>
                          <m:acc>
                            <m:accPr>
                              <m:chr m:val="⃗"/>
                              <m:ctrlPr>
                                <a:rPr lang="es-ES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  <m:r>
                        <a:rPr lang="es-ES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1" i="1" smtClean="0">
                          <a:latin typeface="Cambria Math" panose="02040503050406030204" pitchFamily="18" charset="0"/>
                        </a:rPr>
                        <m:t>𝑹</m:t>
                      </m:r>
                      <m:sSub>
                        <m:sSub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uk-UA" b="1" dirty="0" smtClean="0"/>
              </a:p>
            </p:txBody>
          </p:sp>
        </mc:Choice>
        <mc:Fallback xmlns=""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55576" y="1628800"/>
                <a:ext cx="8064896" cy="511256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Conector recto de flecha 2"/>
          <p:cNvCxnSpPr/>
          <p:nvPr/>
        </p:nvCxnSpPr>
        <p:spPr>
          <a:xfrm flipV="1">
            <a:off x="2626668" y="3356992"/>
            <a:ext cx="0" cy="1728192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2627784" y="5085184"/>
            <a:ext cx="2016224" cy="504056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H="1">
            <a:off x="1348012" y="5071858"/>
            <a:ext cx="1296144" cy="115210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2613735" y="5085184"/>
            <a:ext cx="1109828" cy="1124984"/>
          </a:xfrm>
          <a:prstGeom prst="straightConnector1">
            <a:avLst/>
          </a:prstGeom>
          <a:ln w="38100"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1924735" y="5733256"/>
            <a:ext cx="1783169" cy="504032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V="1">
            <a:off x="3707904" y="5445224"/>
            <a:ext cx="576064" cy="792064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/>
          <p:cNvSpPr txBox="1"/>
          <p:nvPr/>
        </p:nvSpPr>
        <p:spPr>
          <a:xfrm>
            <a:off x="2177790" y="33477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z</a:t>
            </a:r>
            <a:endParaRPr lang="es-ES" dirty="0"/>
          </a:p>
        </p:txBody>
      </p:sp>
      <p:sp>
        <p:nvSpPr>
          <p:cNvPr id="30" name="CuadroTexto 29"/>
          <p:cNvSpPr txBox="1"/>
          <p:nvPr/>
        </p:nvSpPr>
        <p:spPr>
          <a:xfrm>
            <a:off x="4283968" y="507589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y</a:t>
            </a:r>
            <a:endParaRPr lang="es-ES" dirty="0"/>
          </a:p>
        </p:txBody>
      </p:sp>
      <p:sp>
        <p:nvSpPr>
          <p:cNvPr id="31" name="CuadroTexto 30"/>
          <p:cNvSpPr txBox="1"/>
          <p:nvPr/>
        </p:nvSpPr>
        <p:spPr>
          <a:xfrm>
            <a:off x="1186580" y="57706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cxnSp>
        <p:nvCxnSpPr>
          <p:cNvPr id="34" name="Conector recto de flecha 33"/>
          <p:cNvCxnSpPr/>
          <p:nvPr/>
        </p:nvCxnSpPr>
        <p:spPr>
          <a:xfrm flipV="1">
            <a:off x="6516216" y="2312876"/>
            <a:ext cx="0" cy="1728192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/>
          <p:nvPr/>
        </p:nvCxnSpPr>
        <p:spPr>
          <a:xfrm>
            <a:off x="6555791" y="4041068"/>
            <a:ext cx="2016224" cy="504056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 flipH="1">
            <a:off x="5203304" y="4054524"/>
            <a:ext cx="1296144" cy="115210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42"/>
          <p:cNvSpPr txBox="1"/>
          <p:nvPr/>
        </p:nvSpPr>
        <p:spPr>
          <a:xfrm>
            <a:off x="6163453" y="226696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Z´</a:t>
            </a:r>
            <a:endParaRPr lang="es-ES" dirty="0"/>
          </a:p>
        </p:txBody>
      </p:sp>
      <p:sp>
        <p:nvSpPr>
          <p:cNvPr id="44" name="CuadroTexto 43"/>
          <p:cNvSpPr txBox="1"/>
          <p:nvPr/>
        </p:nvSpPr>
        <p:spPr>
          <a:xfrm>
            <a:off x="8293956" y="409684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Y´</a:t>
            </a:r>
            <a:endParaRPr lang="es-ES" dirty="0"/>
          </a:p>
        </p:txBody>
      </p:sp>
      <p:sp>
        <p:nvSpPr>
          <p:cNvPr id="45" name="CuadroTexto 44"/>
          <p:cNvSpPr txBox="1"/>
          <p:nvPr/>
        </p:nvSpPr>
        <p:spPr>
          <a:xfrm>
            <a:off x="5121605" y="475650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X´</a:t>
            </a:r>
            <a:endParaRPr lang="es-ES" dirty="0"/>
          </a:p>
        </p:txBody>
      </p:sp>
      <p:cxnSp>
        <p:nvCxnSpPr>
          <p:cNvPr id="41" name="Conector angular 40"/>
          <p:cNvCxnSpPr/>
          <p:nvPr/>
        </p:nvCxnSpPr>
        <p:spPr>
          <a:xfrm flipV="1">
            <a:off x="2643905" y="4031773"/>
            <a:ext cx="3836867" cy="1034824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/>
          <p:cNvSpPr txBox="1"/>
          <p:nvPr/>
        </p:nvSpPr>
        <p:spPr>
          <a:xfrm>
            <a:off x="4586432" y="3604374"/>
            <a:ext cx="1796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R</a:t>
            </a:r>
            <a:r>
              <a:rPr lang="es-ES" sz="2400" dirty="0" smtClean="0"/>
              <a:t>otación</a:t>
            </a:r>
            <a:endParaRPr lang="es-E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uadroTexto 46"/>
              <p:cNvSpPr txBox="1"/>
              <p:nvPr/>
            </p:nvSpPr>
            <p:spPr>
              <a:xfrm>
                <a:off x="3368853" y="5449498"/>
                <a:ext cx="57785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s-ES" sz="2800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s-ES" sz="2800" dirty="0"/>
              </a:p>
            </p:txBody>
          </p:sp>
        </mc:Choice>
        <mc:Fallback xmlns="">
          <p:sp>
            <p:nvSpPr>
              <p:cNvPr id="47" name="CuadroTexto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853" y="5449498"/>
                <a:ext cx="57785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/>
              <p:cNvSpPr txBox="1"/>
              <p:nvPr/>
            </p:nvSpPr>
            <p:spPr>
              <a:xfrm>
                <a:off x="7470458" y="4269410"/>
                <a:ext cx="5807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s-ES" sz="2800" dirty="0"/>
              </a:p>
            </p:txBody>
          </p:sp>
        </mc:Choice>
        <mc:Fallback xmlns="">
          <p:sp>
            <p:nvSpPr>
              <p:cNvPr id="50" name="CuadroTexto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458" y="4269410"/>
                <a:ext cx="58073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rco 1"/>
          <p:cNvSpPr/>
          <p:nvPr/>
        </p:nvSpPr>
        <p:spPr>
          <a:xfrm rot="6963236">
            <a:off x="2248295" y="4638080"/>
            <a:ext cx="848065" cy="857032"/>
          </a:xfrm>
          <a:prstGeom prst="arc">
            <a:avLst>
              <a:gd name="adj1" fmla="val 17913600"/>
              <a:gd name="adj2" fmla="val 150422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8" name="Conector recto de flecha 47"/>
          <p:cNvCxnSpPr/>
          <p:nvPr/>
        </p:nvCxnSpPr>
        <p:spPr>
          <a:xfrm>
            <a:off x="6498008" y="4031773"/>
            <a:ext cx="1109828" cy="1124984"/>
          </a:xfrm>
          <a:prstGeom prst="straightConnector1">
            <a:avLst/>
          </a:prstGeom>
          <a:ln w="9525">
            <a:solidFill>
              <a:schemeClr val="tx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co 48"/>
          <p:cNvSpPr/>
          <p:nvPr/>
        </p:nvSpPr>
        <p:spPr>
          <a:xfrm rot="6963236">
            <a:off x="6144498" y="3596595"/>
            <a:ext cx="848065" cy="857032"/>
          </a:xfrm>
          <a:prstGeom prst="arc">
            <a:avLst>
              <a:gd name="adj1" fmla="val 17913600"/>
              <a:gd name="adj2" fmla="val 150422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1" name="Conector recto de flecha 50"/>
          <p:cNvCxnSpPr/>
          <p:nvPr/>
        </p:nvCxnSpPr>
        <p:spPr>
          <a:xfrm>
            <a:off x="6513003" y="4024478"/>
            <a:ext cx="1420753" cy="924109"/>
          </a:xfrm>
          <a:prstGeom prst="straightConnector1">
            <a:avLst/>
          </a:prstGeom>
          <a:ln w="38100"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o 51"/>
          <p:cNvSpPr/>
          <p:nvPr/>
        </p:nvSpPr>
        <p:spPr>
          <a:xfrm rot="6963236">
            <a:off x="6681310" y="3838499"/>
            <a:ext cx="848065" cy="857032"/>
          </a:xfrm>
          <a:prstGeom prst="arc">
            <a:avLst>
              <a:gd name="adj1" fmla="val 17913600"/>
              <a:gd name="adj2" fmla="val 1960651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lecha curvada hacia arriba 20"/>
          <p:cNvSpPr/>
          <p:nvPr/>
        </p:nvSpPr>
        <p:spPr>
          <a:xfrm>
            <a:off x="6382743" y="2821251"/>
            <a:ext cx="265934" cy="14677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27" name="Conector recto de flecha 26"/>
          <p:cNvCxnSpPr/>
          <p:nvPr/>
        </p:nvCxnSpPr>
        <p:spPr>
          <a:xfrm>
            <a:off x="7310209" y="4720918"/>
            <a:ext cx="614748" cy="502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ángulo 32"/>
              <p:cNvSpPr/>
              <p:nvPr/>
            </p:nvSpPr>
            <p:spPr>
              <a:xfrm>
                <a:off x="7785162" y="5156757"/>
                <a:ext cx="6169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i="1">
                          <a:latin typeface="Cambria Math" panose="02040503050406030204" pitchFamily="18" charset="0"/>
                        </a:rPr>
                        <m:t>𝛿𝜃</m:t>
                      </m:r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33" name="Rectá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162" y="5156757"/>
                <a:ext cx="6169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790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924735" y="923707"/>
            <a:ext cx="6542083" cy="1065133"/>
          </a:xfrm>
          <a:effectLst/>
        </p:spPr>
        <p:txBody>
          <a:bodyPr/>
          <a:lstStyle/>
          <a:p>
            <a:r>
              <a:rPr lang="es-ES" dirty="0" smtClean="0"/>
              <a:t>Rotaciones infinitesimales 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 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1560" y="1456273"/>
                <a:ext cx="8064896" cy="5112568"/>
              </a:xfrm>
            </p:spPr>
            <p:txBody>
              <a:bodyPr/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  <m:r>
                        <a:rPr lang="es-ES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1" i="1" smtClean="0">
                          <a:latin typeface="Cambria Math" panose="02040503050406030204" pitchFamily="18" charset="0"/>
                        </a:rPr>
                        <m:t>𝑹</m:t>
                      </m:r>
                      <m:sSub>
                        <m:sSubPr>
                          <m:ctrlPr>
                            <a:rPr lang="es-E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en-GB" b="1" dirty="0" smtClean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s-ES" dirty="0" smtClean="0"/>
                  <a:t>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E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s-E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es-E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ES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1" i="1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e>
                      <m:sub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s-E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ES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b="1" i="1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s-ES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𝜕𝜃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𝛿𝜃</m:t>
                    </m:r>
                  </m:oMath>
                </a14:m>
                <a:endParaRPr lang="en-GB" b="0" dirty="0" smtClean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s-ES" i="1" dirty="0" smtClean="0"/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s-E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ES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b="1" i="1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s-ES" b="1" i="1"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𝜕𝜃</m:t>
                        </m:r>
                      </m:den>
                    </m:f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s-E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ES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1" i="1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e>
                      <m:sub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s-ES" b="1" i="1" dirty="0"/>
                  <a:t> </a:t>
                </a:r>
                <a:r>
                  <a:rPr lang="es-ES" b="1" i="1" dirty="0" smtClean="0"/>
                  <a:t>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E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s-E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𝛿𝜃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s-E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ES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1" i="1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e>
                      <m:sub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endParaRPr lang="es-ES" b="1" i="1" dirty="0" smtClean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uk-UA" b="1" dirty="0" smtClean="0"/>
              </a:p>
            </p:txBody>
          </p:sp>
        </mc:Choice>
        <mc:Fallback xmlns=""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1560" y="1456273"/>
                <a:ext cx="8064896" cy="511256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ector recto de flecha 4"/>
          <p:cNvCxnSpPr/>
          <p:nvPr/>
        </p:nvCxnSpPr>
        <p:spPr>
          <a:xfrm>
            <a:off x="1403648" y="3659731"/>
            <a:ext cx="1944216" cy="17107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flipV="1">
            <a:off x="1403648" y="2996952"/>
            <a:ext cx="1368152" cy="648072"/>
          </a:xfrm>
          <a:prstGeom prst="straightConnector1">
            <a:avLst/>
          </a:prstGeom>
          <a:ln w="19050"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 flipV="1">
            <a:off x="1403648" y="2780928"/>
            <a:ext cx="1152128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o 52"/>
          <p:cNvSpPr/>
          <p:nvPr/>
        </p:nvSpPr>
        <p:spPr>
          <a:xfrm rot="1226148">
            <a:off x="1310557" y="3086224"/>
            <a:ext cx="848065" cy="857032"/>
          </a:xfrm>
          <a:prstGeom prst="arc">
            <a:avLst>
              <a:gd name="adj1" fmla="val 19129759"/>
              <a:gd name="adj2" fmla="val 21171821"/>
            </a:avLst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/>
              <p:cNvSpPr txBox="1"/>
              <p:nvPr/>
            </p:nvSpPr>
            <p:spPr>
              <a:xfrm rot="10603974" flipV="1">
                <a:off x="2208173" y="3268800"/>
                <a:ext cx="3082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20" name="Cuadro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603974" flipV="1">
                <a:off x="2208173" y="3268800"/>
                <a:ext cx="30823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o 53"/>
          <p:cNvSpPr/>
          <p:nvPr/>
        </p:nvSpPr>
        <p:spPr>
          <a:xfrm rot="20271404">
            <a:off x="1663691" y="2892472"/>
            <a:ext cx="848065" cy="857032"/>
          </a:xfrm>
          <a:prstGeom prst="arc">
            <a:avLst>
              <a:gd name="adj1" fmla="val 19551030"/>
              <a:gd name="adj2" fmla="val 21239957"/>
            </a:avLst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Flecha derecha 25"/>
          <p:cNvSpPr/>
          <p:nvPr/>
        </p:nvSpPr>
        <p:spPr>
          <a:xfrm>
            <a:off x="4499992" y="5229200"/>
            <a:ext cx="936104" cy="288032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CuadroTexto 55"/>
          <p:cNvSpPr txBox="1"/>
          <p:nvPr/>
        </p:nvSpPr>
        <p:spPr>
          <a:xfrm>
            <a:off x="2949227" y="33300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sp>
        <p:nvSpPr>
          <p:cNvPr id="32" name="Abrir llave 31"/>
          <p:cNvSpPr/>
          <p:nvPr/>
        </p:nvSpPr>
        <p:spPr>
          <a:xfrm rot="5400000">
            <a:off x="7092280" y="4221088"/>
            <a:ext cx="504056" cy="1224136"/>
          </a:xfrm>
          <a:prstGeom prst="leftBrace">
            <a:avLst>
              <a:gd name="adj1" fmla="val 41087"/>
              <a:gd name="adj2" fmla="val 50000"/>
            </a:avLst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CuadroTexto 56"/>
              <p:cNvSpPr txBox="1"/>
              <p:nvPr/>
            </p:nvSpPr>
            <p:spPr>
              <a:xfrm rot="10603974" flipV="1">
                <a:off x="7094071" y="4098332"/>
                <a:ext cx="40443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s-ES" sz="3200" b="1" dirty="0"/>
              </a:p>
            </p:txBody>
          </p:sp>
        </mc:Choice>
        <mc:Fallback xmlns="">
          <p:sp>
            <p:nvSpPr>
              <p:cNvPr id="57" name="CuadroTexto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603974" flipV="1">
                <a:off x="7094071" y="4098332"/>
                <a:ext cx="404430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16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 rot="10800000" flipV="1">
                <a:off x="1924735" y="923707"/>
                <a:ext cx="6542083" cy="1065133"/>
              </a:xfrm>
              <a:effectLst/>
            </p:spPr>
            <p:txBody>
              <a:bodyPr/>
              <a:lstStyle/>
              <a:p>
                <a:r>
                  <a:rPr lang="es-ES" b="1" dirty="0" smtClean="0"/>
                  <a:t>   </a:t>
                </a:r>
                <a:br>
                  <a:rPr lang="es-ES" b="1" dirty="0" smtClean="0"/>
                </a:br>
                <a:r>
                  <a:rPr lang="es-ES" b="1" dirty="0"/>
                  <a:t> </a:t>
                </a:r>
                <a:r>
                  <a:rPr lang="es-ES" b="1" dirty="0" smtClean="0"/>
                  <a:t>   Generalización </a:t>
                </a:r>
                <a:r>
                  <a:rPr lang="es-ES" b="1" dirty="0"/>
                  <a:t>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s-ES" dirty="0"/>
                  <a:t/>
                </a:r>
                <a:br>
                  <a:rPr lang="es-ES" dirty="0"/>
                </a:br>
                <a:r>
                  <a:rPr lang="es-ES" dirty="0"/>
                  <a:t/>
                </a:r>
                <a:br>
                  <a:rPr lang="es-ES" dirty="0"/>
                </a:br>
                <a:r>
                  <a:rPr lang="es-ES" dirty="0"/>
                  <a:t/>
                </a:r>
                <a:br>
                  <a:rPr lang="es-ES" dirty="0"/>
                </a:br>
                <a:r>
                  <a:rPr lang="es-ES" dirty="0"/>
                  <a:t/>
                </a:r>
                <a:br>
                  <a:rPr lang="es-ES" dirty="0"/>
                </a:br>
                <a:r>
                  <a:rPr lang="es-ES" dirty="0" smtClean="0"/>
                  <a:t> </a:t>
                </a:r>
                <a:endParaRPr lang="es-ES" dirty="0"/>
              </a:p>
            </p:txBody>
          </p:sp>
        </mc:Choice>
        <mc:Fallback xmlns="">
          <p:sp>
            <p:nvSpPr>
              <p:cNvPr id="409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 rot="10800000" flipV="1">
                <a:off x="1924735" y="923707"/>
                <a:ext cx="6542083" cy="1065133"/>
              </a:xfrm>
              <a:blipFill>
                <a:blip r:embed="rId2"/>
                <a:stretch>
                  <a:fillRect t="-66092"/>
                </a:stretch>
              </a:blipFill>
              <a:effectLst/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1560" y="1456273"/>
                <a:ext cx="8064896" cy="5112568"/>
              </a:xfrm>
            </p:spPr>
            <p:txBody>
              <a:bodyPr/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s-ES" dirty="0" smtClean="0"/>
                  <a:t>                 Trasformación </a:t>
                </a:r>
                <a:r>
                  <a:rPr lang="es-ES" dirty="0"/>
                  <a:t>de </a:t>
                </a:r>
                <a:r>
                  <a:rPr lang="es-ES" dirty="0" err="1" smtClean="0"/>
                  <a:t>Lorentz</a:t>
                </a:r>
                <a:endParaRPr lang="es-ES" dirty="0" smtClean="0"/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ES" sz="32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𝑐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ES" sz="3200" b="1" i="1" dirty="0"/>
                        <m:t>L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s-ES" sz="32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𝑐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i="1" dirty="0" smtClean="0"/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ES" sz="2400" b="1" i="1" dirty="0"/>
                        <m:t>L</m:t>
                      </m:r>
                      <m:r>
                        <a:rPr lang="es-E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s-ES" sz="24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00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01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02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s-ES" sz="2400" i="1">
                                        <a:latin typeface="Cambria Math" panose="02040503050406030204" pitchFamily="18" charset="0"/>
                                      </a:rPr>
                                      <m:t>03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s-E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uk-UA" sz="2400" i="1" dirty="0" smtClean="0"/>
              </a:p>
            </p:txBody>
          </p:sp>
        </mc:Choice>
        <mc:Fallback xmlns=""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1560" y="1456273"/>
                <a:ext cx="8064896" cy="511256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1018300" y="5634200"/>
                <a:ext cx="3350661" cy="468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ES" sz="24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s-ES" sz="2400">
                              <a:latin typeface="Cambria Math" panose="02040503050406030204" pitchFamily="18" charset="0"/>
                            </a:rPr>
                            <m:t>E</m:t>
                          </m:r>
                        </m:sup>
                      </m:sSup>
                      <m:d>
                        <m:d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E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ES" sz="2400" b="0" i="0" smtClean="0">
                              <a:latin typeface="Cambria Math" panose="02040503050406030204" pitchFamily="18" charset="0"/>
                            </a:rPr>
                            <m:t>L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s-ES" sz="2400">
                              <a:latin typeface="Cambria Math" panose="02040503050406030204" pitchFamily="18" charset="0"/>
                            </a:rPr>
                            <m:t>E</m:t>
                          </m:r>
                        </m:sup>
                      </m:sSup>
                      <m:r>
                        <a:rPr lang="es-ES" sz="2400" i="1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  <m:sSub>
                            <m:sSub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E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300" y="5634200"/>
                <a:ext cx="3350661" cy="468205"/>
              </a:xfrm>
              <a:prstGeom prst="rect">
                <a:avLst/>
              </a:prstGeom>
              <a:blipFill>
                <a:blip r:embed="rId4"/>
                <a:stretch>
                  <a:fillRect t="-15584" r="-3273" b="-519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lecha izquierda y derecha 2"/>
          <p:cNvSpPr/>
          <p:nvPr/>
        </p:nvSpPr>
        <p:spPr>
          <a:xfrm>
            <a:off x="4327374" y="5761932"/>
            <a:ext cx="718261" cy="326453"/>
          </a:xfrm>
          <a:prstGeom prst="leftRightArrow">
            <a:avLst/>
          </a:prstGeom>
          <a:solidFill>
            <a:srgbClr val="3366CC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ángulo 16"/>
              <p:cNvSpPr/>
              <p:nvPr/>
            </p:nvSpPr>
            <p:spPr>
              <a:xfrm>
                <a:off x="5004048" y="5691057"/>
                <a:ext cx="3960440" cy="468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ES" sz="24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s-ES" sz="2400">
                              <a:latin typeface="Cambria Math" panose="02040503050406030204" pitchFamily="18" charset="0"/>
                            </a:rPr>
                            <m:t>E</m:t>
                          </m:r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d>
                        <m:d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  <m:sSub>
                            <m:sSub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s-ES" sz="240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ES" sz="2400" b="0" i="0" smtClean="0">
                              <a:latin typeface="Cambria Math" panose="02040503050406030204" pitchFamily="18" charset="0"/>
                            </a:rPr>
                            <m:t>L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s-ES" sz="2400">
                              <a:latin typeface="Cambria Math" panose="02040503050406030204" pitchFamily="18" charset="0"/>
                            </a:rPr>
                            <m:t>E</m:t>
                          </m:r>
                          <m:r>
                            <m:rPr>
                              <m:sty m:val="p"/>
                            </m:rPr>
                            <a:rPr lang="es-ES" sz="24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sup>
                      </m:sSup>
                      <m:r>
                        <a:rPr lang="es-ES" sz="2400" i="1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  <m:sSub>
                            <m:sSub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E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17" name="Rectángulo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691057"/>
                <a:ext cx="3960440" cy="468205"/>
              </a:xfrm>
              <a:prstGeom prst="rect">
                <a:avLst/>
              </a:prstGeom>
              <a:blipFill>
                <a:blip r:embed="rId5"/>
                <a:stretch>
                  <a:fillRect t="-15789" r="-1385" b="-526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30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 rot="10800000" flipV="1">
                <a:off x="1924735" y="923707"/>
                <a:ext cx="6542083" cy="1065133"/>
              </a:xfrm>
              <a:effectLst/>
            </p:spPr>
            <p:txBody>
              <a:bodyPr/>
              <a:lstStyle/>
              <a:p>
                <a:r>
                  <a:rPr lang="es-ES" b="1" dirty="0" smtClean="0"/>
                  <a:t>   </a:t>
                </a:r>
                <a:br>
                  <a:rPr lang="es-ES" b="1" dirty="0" smtClean="0"/>
                </a:br>
                <a:r>
                  <a:rPr lang="es-ES" b="1" dirty="0"/>
                  <a:t> </a:t>
                </a:r>
                <a:r>
                  <a:rPr lang="es-ES" b="1" dirty="0" smtClean="0"/>
                  <a:t>   Generalización </a:t>
                </a:r>
                <a:r>
                  <a:rPr lang="es-ES" b="1" dirty="0"/>
                  <a:t>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s-ES" dirty="0"/>
                  <a:t/>
                </a:r>
                <a:br>
                  <a:rPr lang="es-ES" dirty="0"/>
                </a:br>
                <a:r>
                  <a:rPr lang="es-ES" dirty="0"/>
                  <a:t/>
                </a:r>
                <a:br>
                  <a:rPr lang="es-ES" dirty="0"/>
                </a:br>
                <a:r>
                  <a:rPr lang="es-ES" dirty="0"/>
                  <a:t/>
                </a:r>
                <a:br>
                  <a:rPr lang="es-ES" dirty="0"/>
                </a:br>
                <a:r>
                  <a:rPr lang="es-ES" dirty="0"/>
                  <a:t/>
                </a:r>
                <a:br>
                  <a:rPr lang="es-ES" dirty="0"/>
                </a:br>
                <a:r>
                  <a:rPr lang="es-ES" dirty="0" smtClean="0"/>
                  <a:t> </a:t>
                </a:r>
                <a:endParaRPr lang="es-ES" dirty="0"/>
              </a:p>
            </p:txBody>
          </p:sp>
        </mc:Choice>
        <mc:Fallback xmlns="">
          <p:sp>
            <p:nvSpPr>
              <p:cNvPr id="409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 rot="10800000" flipV="1">
                <a:off x="1924735" y="923707"/>
                <a:ext cx="6542083" cy="1065133"/>
              </a:xfrm>
              <a:blipFill>
                <a:blip r:embed="rId2"/>
                <a:stretch>
                  <a:fillRect t="-66092"/>
                </a:stretch>
              </a:blipFill>
              <a:effectLst/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1560" y="1456273"/>
                <a:ext cx="8064896" cy="5112568"/>
              </a:xfrm>
            </p:spPr>
            <p:txBody>
              <a:bodyPr/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s-ES" sz="2400" dirty="0" smtClean="0"/>
                  <a:t>            Si (R, T y C) son operaciones independientes 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𝑰</m:t>
                          </m:r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𝑴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𝜹𝜽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ES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b="1" i="1">
                          <a:latin typeface="Cambria Math" panose="02040503050406030204" pitchFamily="18" charset="0"/>
                        </a:rPr>
                        <m:t>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s-ES" i="1" dirty="0" smtClean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GB" i="1" dirty="0" smtClean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GB" i="1" dirty="0" smtClean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uk-UA" sz="2400" i="1" dirty="0" smtClean="0"/>
              </a:p>
            </p:txBody>
          </p:sp>
        </mc:Choice>
        <mc:Fallback xmlns=""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1560" y="1456273"/>
                <a:ext cx="8064896" cy="511256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Conector recto de flecha 2"/>
          <p:cNvCxnSpPr/>
          <p:nvPr/>
        </p:nvCxnSpPr>
        <p:spPr>
          <a:xfrm flipH="1">
            <a:off x="2555776" y="2719093"/>
            <a:ext cx="504056" cy="576064"/>
          </a:xfrm>
          <a:prstGeom prst="straightConnector1">
            <a:avLst/>
          </a:prstGeom>
          <a:ln w="28575">
            <a:solidFill>
              <a:srgbClr val="33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>
            <a:off x="3563888" y="2691780"/>
            <a:ext cx="468660" cy="576064"/>
          </a:xfrm>
          <a:prstGeom prst="straightConnector1">
            <a:avLst/>
          </a:prstGeom>
          <a:ln w="28575">
            <a:solidFill>
              <a:srgbClr val="33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79512" y="3431079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      Contracción</a:t>
            </a:r>
            <a:r>
              <a:rPr lang="en-GB" dirty="0" smtClean="0"/>
              <a:t> de la </a:t>
            </a:r>
            <a:r>
              <a:rPr lang="es-ES" dirty="0"/>
              <a:t>l</a:t>
            </a:r>
            <a:r>
              <a:rPr lang="es-ES" dirty="0" smtClean="0"/>
              <a:t>ongitud 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3185916" y="3431079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     Dilatación del</a:t>
            </a:r>
            <a:r>
              <a:rPr lang="en-GB" dirty="0" smtClean="0"/>
              <a:t> </a:t>
            </a:r>
            <a:r>
              <a:rPr lang="en-GB" dirty="0" err="1" smtClean="0"/>
              <a:t>tiempo</a:t>
            </a:r>
            <a:r>
              <a:rPr lang="es-ES" dirty="0" smtClean="0"/>
              <a:t> 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3059832" y="4102145"/>
                <a:ext cx="25936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400" dirty="0" smtClean="0"/>
                  <a:t>     </a:t>
                </a:r>
                <a14:m>
                  <m:oMath xmlns:m="http://schemas.openxmlformats.org/officeDocument/2006/math">
                    <m:r>
                      <a:rPr lang="en-GB" sz="2400" b="1" i="1">
                        <a:latin typeface="Cambria Math" panose="02040503050406030204" pitchFamily="18" charset="0"/>
                      </a:rPr>
                      <m:t>𝑪</m:t>
                    </m:r>
                    <m:r>
                      <a:rPr lang="es-ES" sz="24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E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GB" sz="2400" b="1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p>
                    <m:r>
                      <a:rPr lang="es-ES" sz="24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E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GB" sz="2400" b="1" i="1">
                            <a:latin typeface="Cambria Math" panose="02040503050406030204" pitchFamily="18" charset="0"/>
                          </a:rPr>
                          <m:t>𝒆𝒕</m:t>
                        </m:r>
                      </m:sup>
                    </m:sSup>
                  </m:oMath>
                </a14:m>
                <a:endParaRPr lang="es-ES" sz="2400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102145"/>
                <a:ext cx="2593605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5436096" y="5589240"/>
            <a:ext cx="22322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2800" dirty="0" smtClean="0"/>
              <a:t>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ES" sz="2800" dirty="0"/>
              <a:t> </a:t>
            </a:r>
            <a:r>
              <a:rPr lang="es-ES" sz="2800" dirty="0" smtClean="0"/>
              <a:t>       </a:t>
            </a:r>
            <a:endParaRPr lang="en-GB" sz="2800" i="1" dirty="0"/>
          </a:p>
          <a:p>
            <a:endParaRPr lang="es-E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627932" y="4102145"/>
                <a:ext cx="25936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dirty="0" smtClean="0"/>
                  <a:t>     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            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𝑆𝑖</m:t>
                    </m:r>
                  </m:oMath>
                </a14:m>
                <a:endParaRPr lang="es-ES" sz="2400" b="1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32" y="4102145"/>
                <a:ext cx="2593605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449846" y="4581818"/>
                <a:ext cx="721849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3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𝑰</m:t>
                          </m:r>
                          <m:r>
                            <a:rPr lang="es-ES" sz="32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𝑴</m:t>
                          </m:r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𝜹𝜽</m:t>
                          </m:r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ES" sz="32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1" i="1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p>
                              <m:r>
                                <a:rPr lang="en-GB" sz="32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sup>
                          </m:sSup>
                        </m:e>
                      </m:d>
                      <m:r>
                        <a:rPr lang="en-GB" sz="32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ES" sz="320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3200" b="1" i="1">
                              <a:latin typeface="Cambria Math" panose="02040503050406030204" pitchFamily="18" charset="0"/>
                            </a:rPr>
                            <m:t>𝐓</m:t>
                          </m:r>
                          <m:r>
                            <a:rPr lang="en-GB" sz="3200" b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ES" sz="32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1" i="1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p>
                              <m:r>
                                <a:rPr lang="en-GB" sz="3200" b="1" i="1">
                                  <a:latin typeface="Cambria Math" panose="02040503050406030204" pitchFamily="18" charset="0"/>
                                </a:rPr>
                                <m:t>𝒆𝒕</m:t>
                              </m:r>
                            </m:sup>
                          </m:sSup>
                        </m:e>
                      </m:d>
                      <m:r>
                        <a:rPr lang="en-GB" sz="32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s-ES" sz="3200" i="1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46" y="4581818"/>
                <a:ext cx="7218498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ángulo 16"/>
              <p:cNvSpPr/>
              <p:nvPr/>
            </p:nvSpPr>
            <p:spPr>
              <a:xfrm>
                <a:off x="595972" y="5826301"/>
                <a:ext cx="3462102" cy="468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ES" sz="24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s-ES" sz="2400">
                              <a:latin typeface="Cambria Math" panose="02040503050406030204" pitchFamily="18" charset="0"/>
                            </a:rPr>
                            <m:t>E</m:t>
                          </m:r>
                        </m:sup>
                      </m:sSup>
                      <m:d>
                        <m:d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??</m:t>
                          </m:r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E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2400" b="1" i="1" smtClean="0"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s-ES" sz="2400" i="1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  <m:sSub>
                            <m:sSub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E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17" name="Rectángulo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72" y="5826301"/>
                <a:ext cx="3462102" cy="468205"/>
              </a:xfrm>
              <a:prstGeom prst="rect">
                <a:avLst/>
              </a:prstGeom>
              <a:blipFill>
                <a:blip r:embed="rId7"/>
                <a:stretch>
                  <a:fillRect t="-15584" r="-2993" b="-38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lecha izquierda y derecha 17"/>
          <p:cNvSpPr/>
          <p:nvPr/>
        </p:nvSpPr>
        <p:spPr>
          <a:xfrm>
            <a:off x="4176734" y="5968078"/>
            <a:ext cx="827484" cy="285121"/>
          </a:xfrm>
          <a:prstGeom prst="leftRightArrow">
            <a:avLst/>
          </a:prstGeom>
          <a:solidFill>
            <a:srgbClr val="3366CC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ángulo 19"/>
              <p:cNvSpPr/>
              <p:nvPr/>
            </p:nvSpPr>
            <p:spPr>
              <a:xfrm>
                <a:off x="4860032" y="5860487"/>
                <a:ext cx="4104456" cy="468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ES" sz="24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s-ES" sz="2400">
                              <a:latin typeface="Cambria Math" panose="02040503050406030204" pitchFamily="18" charset="0"/>
                            </a:rPr>
                            <m:t>E</m:t>
                          </m:r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d>
                        <m:d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  <m:sSub>
                            <m:sSub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??</m:t>
                          </m:r>
                          <m:r>
                            <a:rPr lang="es-ES" sz="240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4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p>
                          <m:r>
                            <a:rPr lang="es-ES" sz="2400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r>
                        <a:rPr lang="es-ES" sz="2400" i="1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  <m:sSub>
                            <m:sSub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E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ES" sz="2400" dirty="0"/>
              </a:p>
            </p:txBody>
          </p:sp>
        </mc:Choice>
        <mc:Fallback xmlns="">
          <p:sp>
            <p:nvSpPr>
              <p:cNvPr id="20" name="Rectángulo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5860487"/>
                <a:ext cx="4104456" cy="468205"/>
              </a:xfrm>
              <a:prstGeom prst="rect">
                <a:avLst/>
              </a:prstGeom>
              <a:blipFill>
                <a:blip r:embed="rId8"/>
                <a:stretch>
                  <a:fillRect t="-15584" r="-742" b="-519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933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2">
      <a:dk1>
        <a:srgbClr val="4D4D4D"/>
      </a:dk1>
      <a:lt1>
        <a:srgbClr val="FFFFFF"/>
      </a:lt1>
      <a:dk2>
        <a:srgbClr val="4D4D4D"/>
      </a:dk2>
      <a:lt2>
        <a:srgbClr val="002B7B"/>
      </a:lt2>
      <a:accent1>
        <a:srgbClr val="ED8400"/>
      </a:accent1>
      <a:accent2>
        <a:srgbClr val="50AAFF"/>
      </a:accent2>
      <a:accent3>
        <a:srgbClr val="FFFFFF"/>
      </a:accent3>
      <a:accent4>
        <a:srgbClr val="404040"/>
      </a:accent4>
      <a:accent5>
        <a:srgbClr val="F4C2AA"/>
      </a:accent5>
      <a:accent6>
        <a:srgbClr val="489AE7"/>
      </a:accent6>
      <a:hlink>
        <a:srgbClr val="F8BB54"/>
      </a:hlink>
      <a:folHlink>
        <a:srgbClr val="EAEAEA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2057D6"/>
        </a:lt2>
        <a:accent1>
          <a:srgbClr val="3D99F0"/>
        </a:accent1>
        <a:accent2>
          <a:srgbClr val="1280E4"/>
        </a:accent2>
        <a:accent3>
          <a:srgbClr val="FFFFFF"/>
        </a:accent3>
        <a:accent4>
          <a:srgbClr val="404040"/>
        </a:accent4>
        <a:accent5>
          <a:srgbClr val="AFCAF6"/>
        </a:accent5>
        <a:accent6>
          <a:srgbClr val="0F73CF"/>
        </a:accent6>
        <a:hlink>
          <a:srgbClr val="58AEF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1F66BD"/>
        </a:lt2>
        <a:accent1>
          <a:srgbClr val="59B2F4"/>
        </a:accent1>
        <a:accent2>
          <a:srgbClr val="BDD4EA"/>
        </a:accent2>
        <a:accent3>
          <a:srgbClr val="FFFFFF"/>
        </a:accent3>
        <a:accent4>
          <a:srgbClr val="404040"/>
        </a:accent4>
        <a:accent5>
          <a:srgbClr val="B5D5F8"/>
        </a:accent5>
        <a:accent6>
          <a:srgbClr val="ABC0D4"/>
        </a:accent6>
        <a:hlink>
          <a:srgbClr val="C8B9A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519E"/>
        </a:lt2>
        <a:accent1>
          <a:srgbClr val="037AB9"/>
        </a:accent1>
        <a:accent2>
          <a:srgbClr val="019ACD"/>
        </a:accent2>
        <a:accent3>
          <a:srgbClr val="FFFFFF"/>
        </a:accent3>
        <a:accent4>
          <a:srgbClr val="404040"/>
        </a:accent4>
        <a:accent5>
          <a:srgbClr val="AABED9"/>
        </a:accent5>
        <a:accent6>
          <a:srgbClr val="018BBA"/>
        </a:accent6>
        <a:hlink>
          <a:srgbClr val="B0A6C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0A3384"/>
        </a:lt2>
        <a:accent1>
          <a:srgbClr val="3075D1"/>
        </a:accent1>
        <a:accent2>
          <a:srgbClr val="63B1FF"/>
        </a:accent2>
        <a:accent3>
          <a:srgbClr val="FFFFFF"/>
        </a:accent3>
        <a:accent4>
          <a:srgbClr val="404040"/>
        </a:accent4>
        <a:accent5>
          <a:srgbClr val="ADBDE5"/>
        </a:accent5>
        <a:accent6>
          <a:srgbClr val="59A0E7"/>
        </a:accent6>
        <a:hlink>
          <a:srgbClr val="4390E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002B7A"/>
        </a:lt2>
        <a:accent1>
          <a:srgbClr val="50AAFF"/>
        </a:accent1>
        <a:accent2>
          <a:srgbClr val="5182BA"/>
        </a:accent2>
        <a:accent3>
          <a:srgbClr val="FFFFFF"/>
        </a:accent3>
        <a:accent4>
          <a:srgbClr val="404040"/>
        </a:accent4>
        <a:accent5>
          <a:srgbClr val="B3D2FF"/>
        </a:accent5>
        <a:accent6>
          <a:srgbClr val="4975A8"/>
        </a:accent6>
        <a:hlink>
          <a:srgbClr val="87C5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4D4D4D"/>
        </a:dk2>
        <a:lt2>
          <a:srgbClr val="00307F"/>
        </a:lt2>
        <a:accent1>
          <a:srgbClr val="BFBFBF"/>
        </a:accent1>
        <a:accent2>
          <a:srgbClr val="3B90FF"/>
        </a:accent2>
        <a:accent3>
          <a:srgbClr val="FFFFFF"/>
        </a:accent3>
        <a:accent4>
          <a:srgbClr val="404040"/>
        </a:accent4>
        <a:accent5>
          <a:srgbClr val="DCDCDC"/>
        </a:accent5>
        <a:accent6>
          <a:srgbClr val="3582E7"/>
        </a:accent6>
        <a:hlink>
          <a:srgbClr val="40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4D4D4D"/>
        </a:dk2>
        <a:lt2>
          <a:srgbClr val="00246D"/>
        </a:lt2>
        <a:accent1>
          <a:srgbClr val="225FB3"/>
        </a:accent1>
        <a:accent2>
          <a:srgbClr val="4EA8FF"/>
        </a:accent2>
        <a:accent3>
          <a:srgbClr val="FFFFFF"/>
        </a:accent3>
        <a:accent4>
          <a:srgbClr val="404040"/>
        </a:accent4>
        <a:accent5>
          <a:srgbClr val="ABB6D6"/>
        </a:accent5>
        <a:accent6>
          <a:srgbClr val="4698E7"/>
        </a:accent6>
        <a:hlink>
          <a:srgbClr val="61BF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4D4D4D"/>
        </a:dk2>
        <a:lt2>
          <a:srgbClr val="00236E"/>
        </a:lt2>
        <a:accent1>
          <a:srgbClr val="7399BE"/>
        </a:accent1>
        <a:accent2>
          <a:srgbClr val="4FA7FF"/>
        </a:accent2>
        <a:accent3>
          <a:srgbClr val="FFFFFF"/>
        </a:accent3>
        <a:accent4>
          <a:srgbClr val="404040"/>
        </a:accent4>
        <a:accent5>
          <a:srgbClr val="BCCADB"/>
        </a:accent5>
        <a:accent6>
          <a:srgbClr val="4797E7"/>
        </a:accent6>
        <a:hlink>
          <a:srgbClr val="D5E5F4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4D4D4D"/>
        </a:dk2>
        <a:lt2>
          <a:srgbClr val="00246C"/>
        </a:lt2>
        <a:accent1>
          <a:srgbClr val="1C79DA"/>
        </a:accent1>
        <a:accent2>
          <a:srgbClr val="5DB9FF"/>
        </a:accent2>
        <a:accent3>
          <a:srgbClr val="FFFFFF"/>
        </a:accent3>
        <a:accent4>
          <a:srgbClr val="404040"/>
        </a:accent4>
        <a:accent5>
          <a:srgbClr val="ABBEEA"/>
        </a:accent5>
        <a:accent6>
          <a:srgbClr val="53A7E7"/>
        </a:accent6>
        <a:hlink>
          <a:srgbClr val="0766B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4D4D4D"/>
        </a:dk2>
        <a:lt2>
          <a:srgbClr val="00297B"/>
        </a:lt2>
        <a:accent1>
          <a:srgbClr val="00B900"/>
        </a:accent1>
        <a:accent2>
          <a:srgbClr val="50AAFF"/>
        </a:accent2>
        <a:accent3>
          <a:srgbClr val="FFFFFF"/>
        </a:accent3>
        <a:accent4>
          <a:srgbClr val="404040"/>
        </a:accent4>
        <a:accent5>
          <a:srgbClr val="AAD9AA"/>
        </a:accent5>
        <a:accent6>
          <a:srgbClr val="489AE7"/>
        </a:accent6>
        <a:hlink>
          <a:srgbClr val="FF8D3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4D4D4D"/>
        </a:dk1>
        <a:lt1>
          <a:srgbClr val="FFFFFF"/>
        </a:lt1>
        <a:dk2>
          <a:srgbClr val="4D4D4D"/>
        </a:dk2>
        <a:lt2>
          <a:srgbClr val="002B7B"/>
        </a:lt2>
        <a:accent1>
          <a:srgbClr val="ED8400"/>
        </a:accent1>
        <a:accent2>
          <a:srgbClr val="50AAFF"/>
        </a:accent2>
        <a:accent3>
          <a:srgbClr val="FFFFFF"/>
        </a:accent3>
        <a:accent4>
          <a:srgbClr val="404040"/>
        </a:accent4>
        <a:accent5>
          <a:srgbClr val="F4C2AA"/>
        </a:accent5>
        <a:accent6>
          <a:srgbClr val="489AE7"/>
        </a:accent6>
        <a:hlink>
          <a:srgbClr val="F8BB54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861</TotalTime>
  <Words>284</Words>
  <Application>Microsoft Office PowerPoint</Application>
  <PresentationFormat>Presentación en pantalla (4:3)</PresentationFormat>
  <Paragraphs>125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Cambria Math</vt:lpstr>
      <vt:lpstr>굴림</vt:lpstr>
      <vt:lpstr>template</vt:lpstr>
      <vt:lpstr>Precesión de Thomas</vt:lpstr>
      <vt:lpstr>  </vt:lpstr>
      <vt:lpstr>Objetivos  </vt:lpstr>
      <vt:lpstr>Operaciones sobre un vector     </vt:lpstr>
      <vt:lpstr>Operaciones sobre un vector     </vt:lpstr>
      <vt:lpstr>Operaciones sobre un vector     </vt:lpstr>
      <vt:lpstr>Rotaciones infinitesimales     </vt:lpstr>
      <vt:lpstr>        Generalización a R^4     </vt:lpstr>
      <vt:lpstr>        Generalización a R^4     </vt:lpstr>
      <vt:lpstr>     Transformaciones espaciales     </vt:lpstr>
      <vt:lpstr>Electrón en un átomo de hidrógeno     </vt:lpstr>
      <vt:lpstr>El electrón en un átomo de hidrogeno     </vt:lpstr>
      <vt:lpstr>Interacción espín órbita    </vt:lpstr>
      <vt:lpstr>Interacción espín órbita     </vt:lpstr>
      <vt:lpstr>Conclusiones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Usuario de Windows</dc:creator>
  <cp:lastModifiedBy>Usuario de Windows</cp:lastModifiedBy>
  <cp:revision>63</cp:revision>
  <dcterms:created xsi:type="dcterms:W3CDTF">2023-11-07T17:19:05Z</dcterms:created>
  <dcterms:modified xsi:type="dcterms:W3CDTF">2023-11-08T13:02:39Z</dcterms:modified>
</cp:coreProperties>
</file>